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 id="2588" r:id="rId29"/>
    <p:sldId id="2589" r:id="rId30"/>
    <p:sldId id="2590" r:id="rId31"/>
    <p:sldId id="2591" r:id="rId32"/>
    <p:sldId id="2592" r:id="rId33"/>
    <p:sldId id="2593" r:id="rId34"/>
    <p:sldId id="2594" r:id="rId35"/>
    <p:sldId id="2595" r:id="rId36"/>
    <p:sldId id="2596" r:id="rId37"/>
    <p:sldId id="2597" r:id="rId38"/>
    <p:sldId id="2598" r:id="rId39"/>
    <p:sldId id="2599" r:id="rId40"/>
    <p:sldId id="2600" r:id="rId41"/>
    <p:sldId id="2601" r:id="rId42"/>
    <p:sldId id="2602" r:id="rId43"/>
    <p:sldId id="260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stering Foundations of Prompt Engineering with AWS: A Comprehensive Guide to Building Smart AI Applications" id="{2FAA813C-B56F-4F19-856F-7BAAF4A44E7E}">
          <p14:sldIdLst>
            <p14:sldId id="2561"/>
            <p14:sldId id="2562"/>
          </p14:sldIdLst>
        </p14:section>
        <p14:section name="Title Slide: Course Overview" id="{76D590B4-110A-4CF2-A7B3-143A2C4F4FD6}">
          <p14:sldIdLst>
            <p14:sldId id="2563"/>
            <p14:sldId id="2564"/>
            <p14:sldId id="2565"/>
          </p14:sldIdLst>
        </p14:section>
        <p14:section name="Introduction: The Importance of Prompt Engineering" id="{A3D9CA80-4148-4AFC-AD73-CA7F01883468}">
          <p14:sldIdLst>
            <p14:sldId id="2566"/>
            <p14:sldId id="2567"/>
            <p14:sldId id="2568"/>
            <p14:sldId id="2569"/>
          </p14:sldIdLst>
        </p14:section>
        <p14:section name="Learning Objectives: What You Will Gain" id="{D815588A-089F-4872-BFA5-A6EFB92987AE}">
          <p14:sldIdLst>
            <p14:sldId id="2570"/>
            <p14:sldId id="2571"/>
            <p14:sldId id="2572"/>
            <p14:sldId id="2573"/>
          </p14:sldIdLst>
        </p14:section>
        <p14:section name="What Is Prompt Engineering?" id="{6D9ED587-A4A7-4F1B-BD78-98D8DF7DB2DF}">
          <p14:sldIdLst>
            <p14:sldId id="2574"/>
            <p14:sldId id="2575"/>
            <p14:sldId id="2576"/>
          </p14:sldIdLst>
        </p14:section>
        <p14:section name="Role of AWS in AI Development" id="{8553D448-A501-4661-9937-D0B80C8AB767}">
          <p14:sldIdLst>
            <p14:sldId id="2577"/>
            <p14:sldId id="2578"/>
            <p14:sldId id="2579"/>
            <p14:sldId id="2580"/>
          </p14:sldIdLst>
        </p14:section>
        <p14:section name="Best Practice 1: Be Specific and Clear" id="{BF708C0C-1885-4A34-B31A-9C63B8E39E99}">
          <p14:sldIdLst>
            <p14:sldId id="2581"/>
            <p14:sldId id="2582"/>
            <p14:sldId id="2583"/>
            <p14:sldId id="2584"/>
          </p14:sldIdLst>
        </p14:section>
        <p14:section name="Best Practice 2: Use Concise Structure" id="{090F24A6-08B6-48A3-9CCC-F6244379FF95}">
          <p14:sldIdLst>
            <p14:sldId id="2585"/>
            <p14:sldId id="2586"/>
            <p14:sldId id="2587"/>
          </p14:sldIdLst>
        </p14:section>
        <p14:section name="Best Practice 3: Provide Context" id="{58FA8FA0-1CAF-4603-B1BA-E6C208FD6F91}">
          <p14:sldIdLst>
            <p14:sldId id="2588"/>
            <p14:sldId id="2589"/>
            <p14:sldId id="2590"/>
          </p14:sldIdLst>
        </p14:section>
        <p14:section name="Best Practice 4: Define Output Format" id="{8DA37279-ABD6-426D-9F28-1184690E70F3}">
          <p14:sldIdLst>
            <p14:sldId id="2591"/>
            <p14:sldId id="2592"/>
            <p14:sldId id="2593"/>
          </p14:sldIdLst>
        </p14:section>
        <p14:section name="Best Practice 5: Test and Iterate" id="{D1129B31-15E2-4609-9480-E14E2112A574}">
          <p14:sldIdLst>
            <p14:sldId id="2594"/>
            <p14:sldId id="2595"/>
            <p14:sldId id="2596"/>
          </p14:sldIdLst>
        </p14:section>
        <p14:section name="Best Practice 6: Avoid Bias &amp; Offensive Language" id="{C33FA7A3-995C-4F54-A988-D456D4A8BB75}">
          <p14:sldIdLst>
            <p14:sldId id="2597"/>
            <p14:sldId id="2598"/>
            <p14:sldId id="2599"/>
          </p14:sldIdLst>
        </p14:section>
        <p14:section name="Best Practice 7: Keep Prompts Efficient Length" id="{23769896-AF5A-4BD9-925D-6905639EB8AC}">
          <p14:sldIdLst>
            <p14:sldId id="2600"/>
            <p14:sldId id="2601"/>
            <p14:sldId id="2602"/>
          </p14:sldIdLst>
        </p14:section>
        <p14:section name="Conclusion" id="{753D2503-B64E-4F92-95D1-79EC5C23ECEF}">
          <p14:sldIdLst>
            <p14:sldId id="260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1166" y="2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3AB70D-CFCF-43BA-BF07-7862F6D568D1}"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8352DE5-022C-4858-8AAC-E03C7438C31E}">
      <dgm:prSet/>
      <dgm:spPr/>
      <dgm:t>
        <a:bodyPr/>
        <a:lstStyle/>
        <a:p>
          <a:pPr>
            <a:lnSpc>
              <a:spcPct val="100000"/>
            </a:lnSpc>
            <a:defRPr b="1"/>
          </a:pPr>
          <a:r>
            <a:rPr lang="en-US"/>
            <a:t>Empower AI Development</a:t>
          </a:r>
        </a:p>
      </dgm:t>
    </dgm:pt>
    <dgm:pt modelId="{CD528A57-EF24-479F-A550-915AE601AD23}" type="parTrans" cxnId="{E15163EA-CAF2-4186-8B2E-4933FCF0B4CD}">
      <dgm:prSet/>
      <dgm:spPr/>
      <dgm:t>
        <a:bodyPr/>
        <a:lstStyle/>
        <a:p>
          <a:endParaRPr lang="en-US"/>
        </a:p>
      </dgm:t>
    </dgm:pt>
    <dgm:pt modelId="{2C4A8163-D770-496E-BB63-2EDBDF52ABCD}" type="sibTrans" cxnId="{E15163EA-CAF2-4186-8B2E-4933FCF0B4CD}">
      <dgm:prSet/>
      <dgm:spPr/>
      <dgm:t>
        <a:bodyPr/>
        <a:lstStyle/>
        <a:p>
          <a:pPr>
            <a:lnSpc>
              <a:spcPct val="100000"/>
            </a:lnSpc>
            <a:defRPr b="1"/>
          </a:pPr>
          <a:endParaRPr lang="en-US"/>
        </a:p>
      </dgm:t>
    </dgm:pt>
    <dgm:pt modelId="{18F1E4FB-0CB3-4B05-B019-20F81CE8BF91}">
      <dgm:prSet/>
      <dgm:spPr/>
      <dgm:t>
        <a:bodyPr/>
        <a:lstStyle/>
        <a:p>
          <a:pPr>
            <a:lnSpc>
              <a:spcPct val="100000"/>
            </a:lnSpc>
          </a:pPr>
          <a:r>
            <a:rPr lang="en-US"/>
            <a:t>Mastering prompt engineering with AWS enables building intelligent and reliable AI applications efficiently.</a:t>
          </a:r>
        </a:p>
      </dgm:t>
    </dgm:pt>
    <dgm:pt modelId="{EE275187-089F-4C30-8467-E53395BCA063}" type="parTrans" cxnId="{5ADC4DD3-074E-46C6-8919-F153DFD6CCEA}">
      <dgm:prSet/>
      <dgm:spPr/>
      <dgm:t>
        <a:bodyPr/>
        <a:lstStyle/>
        <a:p>
          <a:endParaRPr lang="en-US"/>
        </a:p>
      </dgm:t>
    </dgm:pt>
    <dgm:pt modelId="{C082BF74-A46F-4F69-83B4-0ED15F399765}" type="sibTrans" cxnId="{5ADC4DD3-074E-46C6-8919-F153DFD6CCEA}">
      <dgm:prSet/>
      <dgm:spPr/>
      <dgm:t>
        <a:bodyPr/>
        <a:lstStyle/>
        <a:p>
          <a:endParaRPr lang="en-US"/>
        </a:p>
      </dgm:t>
    </dgm:pt>
    <dgm:pt modelId="{9F814A11-0085-401A-B0EA-DC84C591CE6C}">
      <dgm:prSet/>
      <dgm:spPr/>
      <dgm:t>
        <a:bodyPr/>
        <a:lstStyle/>
        <a:p>
          <a:pPr>
            <a:lnSpc>
              <a:spcPct val="100000"/>
            </a:lnSpc>
            <a:defRPr b="1"/>
          </a:pPr>
          <a:r>
            <a:rPr lang="en-US"/>
            <a:t>Best Practices</a:t>
          </a:r>
        </a:p>
      </dgm:t>
    </dgm:pt>
    <dgm:pt modelId="{8BB184C1-B1C3-4C68-BA98-FDCD0D73558F}" type="parTrans" cxnId="{C8D453A7-957C-4C9C-B127-B0526F40833D}">
      <dgm:prSet/>
      <dgm:spPr/>
      <dgm:t>
        <a:bodyPr/>
        <a:lstStyle/>
        <a:p>
          <a:endParaRPr lang="en-US"/>
        </a:p>
      </dgm:t>
    </dgm:pt>
    <dgm:pt modelId="{38D76EA2-6744-4B91-BCFB-F6CE95B525F6}" type="sibTrans" cxnId="{C8D453A7-957C-4C9C-B127-B0526F40833D}">
      <dgm:prSet/>
      <dgm:spPr/>
      <dgm:t>
        <a:bodyPr/>
        <a:lstStyle/>
        <a:p>
          <a:pPr>
            <a:lnSpc>
              <a:spcPct val="100000"/>
            </a:lnSpc>
            <a:defRPr b="1"/>
          </a:pPr>
          <a:endParaRPr lang="en-US"/>
        </a:p>
      </dgm:t>
    </dgm:pt>
    <dgm:pt modelId="{A9AAB283-17A9-4771-A4FC-4213F905F1B8}">
      <dgm:prSet/>
      <dgm:spPr/>
      <dgm:t>
        <a:bodyPr/>
        <a:lstStyle/>
        <a:p>
          <a:pPr>
            <a:lnSpc>
              <a:spcPct val="100000"/>
            </a:lnSpc>
          </a:pPr>
          <a:r>
            <a:rPr lang="en-US"/>
            <a:t>Applying best practices ensures prompts are clear, ethical, and effective, enhancing AI outcomes.</a:t>
          </a:r>
        </a:p>
      </dgm:t>
    </dgm:pt>
    <dgm:pt modelId="{2400B2DB-4C38-4BEF-9148-F74EDA15B673}" type="parTrans" cxnId="{0AB35A57-41FF-4987-BED0-6159FC0FEBC1}">
      <dgm:prSet/>
      <dgm:spPr/>
      <dgm:t>
        <a:bodyPr/>
        <a:lstStyle/>
        <a:p>
          <a:endParaRPr lang="en-US"/>
        </a:p>
      </dgm:t>
    </dgm:pt>
    <dgm:pt modelId="{452CEBA0-98F0-43AF-8784-6CBDEBFEA83D}" type="sibTrans" cxnId="{0AB35A57-41FF-4987-BED0-6159FC0FEBC1}">
      <dgm:prSet/>
      <dgm:spPr/>
      <dgm:t>
        <a:bodyPr/>
        <a:lstStyle/>
        <a:p>
          <a:endParaRPr lang="en-US"/>
        </a:p>
      </dgm:t>
    </dgm:pt>
    <dgm:pt modelId="{199FFAEC-E87B-4BB6-8A74-59B29908CF5D}">
      <dgm:prSet/>
      <dgm:spPr/>
      <dgm:t>
        <a:bodyPr/>
        <a:lstStyle/>
        <a:p>
          <a:pPr>
            <a:lnSpc>
              <a:spcPct val="100000"/>
            </a:lnSpc>
            <a:defRPr b="1"/>
          </a:pPr>
          <a:r>
            <a:rPr lang="en-US"/>
            <a:t>Leverage AWS Tools</a:t>
          </a:r>
        </a:p>
      </dgm:t>
    </dgm:pt>
    <dgm:pt modelId="{F4CFC6A9-638F-490A-A5AF-C08A168CC501}" type="parTrans" cxnId="{85F37422-A498-45F6-B251-779E7731C327}">
      <dgm:prSet/>
      <dgm:spPr/>
      <dgm:t>
        <a:bodyPr/>
        <a:lstStyle/>
        <a:p>
          <a:endParaRPr lang="en-US"/>
        </a:p>
      </dgm:t>
    </dgm:pt>
    <dgm:pt modelId="{69D439D0-2F13-464C-9292-BED784BE7599}" type="sibTrans" cxnId="{85F37422-A498-45F6-B251-779E7731C327}">
      <dgm:prSet/>
      <dgm:spPr/>
      <dgm:t>
        <a:bodyPr/>
        <a:lstStyle/>
        <a:p>
          <a:endParaRPr lang="en-US"/>
        </a:p>
      </dgm:t>
    </dgm:pt>
    <dgm:pt modelId="{02C7B00F-4ADF-4D13-BC64-28E2CCBB2D7F}">
      <dgm:prSet/>
      <dgm:spPr/>
      <dgm:t>
        <a:bodyPr/>
        <a:lstStyle/>
        <a:p>
          <a:pPr>
            <a:lnSpc>
              <a:spcPct val="100000"/>
            </a:lnSpc>
          </a:pPr>
          <a:r>
            <a:rPr lang="en-US"/>
            <a:t>Utilizing AWS tools and services strengthens AI prompt engineering and drives superior results.</a:t>
          </a:r>
        </a:p>
      </dgm:t>
    </dgm:pt>
    <dgm:pt modelId="{4E5C2BFE-9FFF-4203-8C82-F1E87EBA1E37}" type="parTrans" cxnId="{F6EE4B57-2946-4647-B9DF-CF26689C7BB3}">
      <dgm:prSet/>
      <dgm:spPr/>
      <dgm:t>
        <a:bodyPr/>
        <a:lstStyle/>
        <a:p>
          <a:endParaRPr lang="en-US"/>
        </a:p>
      </dgm:t>
    </dgm:pt>
    <dgm:pt modelId="{B48FD43F-D0B5-445C-A6C9-05280145D9AF}" type="sibTrans" cxnId="{F6EE4B57-2946-4647-B9DF-CF26689C7BB3}">
      <dgm:prSet/>
      <dgm:spPr/>
      <dgm:t>
        <a:bodyPr/>
        <a:lstStyle/>
        <a:p>
          <a:endParaRPr lang="en-US"/>
        </a:p>
      </dgm:t>
    </dgm:pt>
    <dgm:pt modelId="{1D1689AB-4BE2-4B60-A88A-59EAA7CDF650}" type="pres">
      <dgm:prSet presAssocID="{513AB70D-CFCF-43BA-BF07-7862F6D568D1}" presName="Name0" presStyleCnt="0">
        <dgm:presLayoutVars>
          <dgm:dir/>
          <dgm:resizeHandles val="exact"/>
        </dgm:presLayoutVars>
      </dgm:prSet>
      <dgm:spPr/>
    </dgm:pt>
    <dgm:pt modelId="{35598E58-9B09-4EFD-802D-8FDB45D3EBD3}" type="pres">
      <dgm:prSet presAssocID="{48352DE5-022C-4858-8AAC-E03C7438C31E}" presName="compNode" presStyleCnt="0"/>
      <dgm:spPr/>
    </dgm:pt>
    <dgm:pt modelId="{58054D2A-DA4F-444D-B6D8-E84C6E569E35}" type="pres">
      <dgm:prSet presAssocID="{48352DE5-022C-4858-8AAC-E03C7438C31E}" presName="pictRect" presStyleLbl="revTx" presStyleIdx="0" presStyleCnt="6">
        <dgm:presLayoutVars>
          <dgm:chMax val="0"/>
          <dgm:bulletEnabled/>
        </dgm:presLayoutVars>
      </dgm:prSet>
      <dgm:spPr/>
    </dgm:pt>
    <dgm:pt modelId="{515C4278-594D-4A1A-940E-8716B4B887D5}" type="pres">
      <dgm:prSet presAssocID="{48352DE5-022C-4858-8AAC-E03C7438C31E}" presName="textRect" presStyleLbl="revTx" presStyleIdx="1" presStyleCnt="6">
        <dgm:presLayoutVars>
          <dgm:bulletEnabled/>
        </dgm:presLayoutVars>
      </dgm:prSet>
      <dgm:spPr/>
    </dgm:pt>
    <dgm:pt modelId="{6A97286E-64E6-4CD8-8E68-C0EF7CB74AA5}" type="pres">
      <dgm:prSet presAssocID="{2C4A8163-D770-496E-BB63-2EDBDF52ABCD}" presName="sibTrans" presStyleLbl="sibTrans2D1" presStyleIdx="0" presStyleCnt="0"/>
      <dgm:spPr/>
    </dgm:pt>
    <dgm:pt modelId="{823317A7-185E-4F05-B6D3-2BFADBD58847}" type="pres">
      <dgm:prSet presAssocID="{9F814A11-0085-401A-B0EA-DC84C591CE6C}" presName="compNode" presStyleCnt="0"/>
      <dgm:spPr/>
    </dgm:pt>
    <dgm:pt modelId="{68DB510D-4397-4CC7-A401-4A28D1970E76}" type="pres">
      <dgm:prSet presAssocID="{9F814A11-0085-401A-B0EA-DC84C591CE6C}" presName="pictRect" presStyleLbl="revTx" presStyleIdx="2" presStyleCnt="6">
        <dgm:presLayoutVars>
          <dgm:chMax val="0"/>
          <dgm:bulletEnabled/>
        </dgm:presLayoutVars>
      </dgm:prSet>
      <dgm:spPr/>
    </dgm:pt>
    <dgm:pt modelId="{D8600720-7D7D-49F1-B76C-FC6CF16D0547}" type="pres">
      <dgm:prSet presAssocID="{9F814A11-0085-401A-B0EA-DC84C591CE6C}" presName="textRect" presStyleLbl="revTx" presStyleIdx="3" presStyleCnt="6">
        <dgm:presLayoutVars>
          <dgm:bulletEnabled/>
        </dgm:presLayoutVars>
      </dgm:prSet>
      <dgm:spPr/>
    </dgm:pt>
    <dgm:pt modelId="{D32E4194-039A-4DA7-8E09-C1AC44710D0D}" type="pres">
      <dgm:prSet presAssocID="{38D76EA2-6744-4B91-BCFB-F6CE95B525F6}" presName="sibTrans" presStyleLbl="sibTrans2D1" presStyleIdx="0" presStyleCnt="0"/>
      <dgm:spPr/>
    </dgm:pt>
    <dgm:pt modelId="{0DC8638E-03D4-4692-A3C8-22ADB2145B1A}" type="pres">
      <dgm:prSet presAssocID="{199FFAEC-E87B-4BB6-8A74-59B29908CF5D}" presName="compNode" presStyleCnt="0"/>
      <dgm:spPr/>
    </dgm:pt>
    <dgm:pt modelId="{1CF284CC-6136-48BD-9D9D-3092C16675B5}" type="pres">
      <dgm:prSet presAssocID="{199FFAEC-E87B-4BB6-8A74-59B29908CF5D}" presName="pictRect" presStyleLbl="revTx" presStyleIdx="4" presStyleCnt="6">
        <dgm:presLayoutVars>
          <dgm:chMax val="0"/>
          <dgm:bulletEnabled/>
        </dgm:presLayoutVars>
      </dgm:prSet>
      <dgm:spPr/>
    </dgm:pt>
    <dgm:pt modelId="{C70DD995-82D0-48B0-9408-5760E3702867}" type="pres">
      <dgm:prSet presAssocID="{199FFAEC-E87B-4BB6-8A74-59B29908CF5D}" presName="textRect" presStyleLbl="revTx" presStyleIdx="5" presStyleCnt="6">
        <dgm:presLayoutVars>
          <dgm:bulletEnabled/>
        </dgm:presLayoutVars>
      </dgm:prSet>
      <dgm:spPr/>
    </dgm:pt>
  </dgm:ptLst>
  <dgm:cxnLst>
    <dgm:cxn modelId="{85F37422-A498-45F6-B251-779E7731C327}" srcId="{513AB70D-CFCF-43BA-BF07-7862F6D568D1}" destId="{199FFAEC-E87B-4BB6-8A74-59B29908CF5D}" srcOrd="2" destOrd="0" parTransId="{F4CFC6A9-638F-490A-A5AF-C08A168CC501}" sibTransId="{69D439D0-2F13-464C-9292-BED784BE7599}"/>
    <dgm:cxn modelId="{AD8A5824-5A1E-49B0-88E6-6A97E4687521}" type="presOf" srcId="{38D76EA2-6744-4B91-BCFB-F6CE95B525F6}" destId="{D32E4194-039A-4DA7-8E09-C1AC44710D0D}" srcOrd="0" destOrd="0" presId="urn:microsoft.com/office/officeart/2024/3/layout/hArchList1"/>
    <dgm:cxn modelId="{559BEE2A-FE2C-4970-AE55-B88C45734EF5}" type="presOf" srcId="{9F814A11-0085-401A-B0EA-DC84C591CE6C}" destId="{68DB510D-4397-4CC7-A401-4A28D1970E76}" srcOrd="0" destOrd="0" presId="urn:microsoft.com/office/officeart/2024/3/layout/hArchList1"/>
    <dgm:cxn modelId="{D991845B-2B5C-4F48-B427-8452767BE91E}" type="presOf" srcId="{48352DE5-022C-4858-8AAC-E03C7438C31E}" destId="{58054D2A-DA4F-444D-B6D8-E84C6E569E35}" srcOrd="0" destOrd="0" presId="urn:microsoft.com/office/officeart/2024/3/layout/hArchList1"/>
    <dgm:cxn modelId="{0A6C1451-8020-4047-86E2-9F013DF86419}" type="presOf" srcId="{513AB70D-CFCF-43BA-BF07-7862F6D568D1}" destId="{1D1689AB-4BE2-4B60-A88A-59EAA7CDF650}" srcOrd="0" destOrd="0" presId="urn:microsoft.com/office/officeart/2024/3/layout/hArchList1"/>
    <dgm:cxn modelId="{F6EE4B57-2946-4647-B9DF-CF26689C7BB3}" srcId="{199FFAEC-E87B-4BB6-8A74-59B29908CF5D}" destId="{02C7B00F-4ADF-4D13-BC64-28E2CCBB2D7F}" srcOrd="0" destOrd="0" parTransId="{4E5C2BFE-9FFF-4203-8C82-F1E87EBA1E37}" sibTransId="{B48FD43F-D0B5-445C-A6C9-05280145D9AF}"/>
    <dgm:cxn modelId="{0AB35A57-41FF-4987-BED0-6159FC0FEBC1}" srcId="{9F814A11-0085-401A-B0EA-DC84C591CE6C}" destId="{A9AAB283-17A9-4771-A4FC-4213F905F1B8}" srcOrd="0" destOrd="0" parTransId="{2400B2DB-4C38-4BEF-9148-F74EDA15B673}" sibTransId="{452CEBA0-98F0-43AF-8784-6CBDEBFEA83D}"/>
    <dgm:cxn modelId="{566D1986-8641-4FE2-B1D6-BC59237BBCE0}" type="presOf" srcId="{02C7B00F-4ADF-4D13-BC64-28E2CCBB2D7F}" destId="{C70DD995-82D0-48B0-9408-5760E3702867}" srcOrd="0" destOrd="0" presId="urn:microsoft.com/office/officeart/2024/3/layout/hArchList1"/>
    <dgm:cxn modelId="{B6F6EC87-3DFA-4BDF-A59B-E8BBD369AE59}" type="presOf" srcId="{A9AAB283-17A9-4771-A4FC-4213F905F1B8}" destId="{D8600720-7D7D-49F1-B76C-FC6CF16D0547}" srcOrd="0" destOrd="0" presId="urn:microsoft.com/office/officeart/2024/3/layout/hArchList1"/>
    <dgm:cxn modelId="{C8D453A7-957C-4C9C-B127-B0526F40833D}" srcId="{513AB70D-CFCF-43BA-BF07-7862F6D568D1}" destId="{9F814A11-0085-401A-B0EA-DC84C591CE6C}" srcOrd="1" destOrd="0" parTransId="{8BB184C1-B1C3-4C68-BA98-FDCD0D73558F}" sibTransId="{38D76EA2-6744-4B91-BCFB-F6CE95B525F6}"/>
    <dgm:cxn modelId="{C43D09CD-6A24-452F-BC6C-F3DC09D6166B}" type="presOf" srcId="{199FFAEC-E87B-4BB6-8A74-59B29908CF5D}" destId="{1CF284CC-6136-48BD-9D9D-3092C16675B5}" srcOrd="0" destOrd="0" presId="urn:microsoft.com/office/officeart/2024/3/layout/hArchList1"/>
    <dgm:cxn modelId="{63B20ECE-F792-406A-8168-81A1D47C3DDF}" type="presOf" srcId="{2C4A8163-D770-496E-BB63-2EDBDF52ABCD}" destId="{6A97286E-64E6-4CD8-8E68-C0EF7CB74AA5}" srcOrd="0" destOrd="0" presId="urn:microsoft.com/office/officeart/2024/3/layout/hArchList1"/>
    <dgm:cxn modelId="{5ADC4DD3-074E-46C6-8919-F153DFD6CCEA}" srcId="{48352DE5-022C-4858-8AAC-E03C7438C31E}" destId="{18F1E4FB-0CB3-4B05-B019-20F81CE8BF91}" srcOrd="0" destOrd="0" parTransId="{EE275187-089F-4C30-8467-E53395BCA063}" sibTransId="{C082BF74-A46F-4F69-83B4-0ED15F399765}"/>
    <dgm:cxn modelId="{9E70C6D9-E783-47C6-BA50-43B577D838A0}" type="presOf" srcId="{18F1E4FB-0CB3-4B05-B019-20F81CE8BF91}" destId="{515C4278-594D-4A1A-940E-8716B4B887D5}" srcOrd="0" destOrd="0" presId="urn:microsoft.com/office/officeart/2024/3/layout/hArchList1"/>
    <dgm:cxn modelId="{E15163EA-CAF2-4186-8B2E-4933FCF0B4CD}" srcId="{513AB70D-CFCF-43BA-BF07-7862F6D568D1}" destId="{48352DE5-022C-4858-8AAC-E03C7438C31E}" srcOrd="0" destOrd="0" parTransId="{CD528A57-EF24-479F-A550-915AE601AD23}" sibTransId="{2C4A8163-D770-496E-BB63-2EDBDF52ABCD}"/>
    <dgm:cxn modelId="{00CBFCB2-D025-484E-8CE9-8ECFB1329798}" type="presParOf" srcId="{1D1689AB-4BE2-4B60-A88A-59EAA7CDF650}" destId="{35598E58-9B09-4EFD-802D-8FDB45D3EBD3}" srcOrd="0" destOrd="0" presId="urn:microsoft.com/office/officeart/2024/3/layout/hArchList1"/>
    <dgm:cxn modelId="{1D3EEC02-6526-456E-A03F-ACF152CE57E6}" type="presParOf" srcId="{35598E58-9B09-4EFD-802D-8FDB45D3EBD3}" destId="{58054D2A-DA4F-444D-B6D8-E84C6E569E35}" srcOrd="0" destOrd="0" presId="urn:microsoft.com/office/officeart/2024/3/layout/hArchList1"/>
    <dgm:cxn modelId="{9CBC1934-37B0-4F6B-B28A-1DA676CA4A2D}" type="presParOf" srcId="{35598E58-9B09-4EFD-802D-8FDB45D3EBD3}" destId="{515C4278-594D-4A1A-940E-8716B4B887D5}" srcOrd="1" destOrd="0" presId="urn:microsoft.com/office/officeart/2024/3/layout/hArchList1"/>
    <dgm:cxn modelId="{9F35A70F-FB24-4256-9939-CB0CE3184DDC}" type="presParOf" srcId="{1D1689AB-4BE2-4B60-A88A-59EAA7CDF650}" destId="{6A97286E-64E6-4CD8-8E68-C0EF7CB74AA5}" srcOrd="1" destOrd="0" presId="urn:microsoft.com/office/officeart/2024/3/layout/hArchList1"/>
    <dgm:cxn modelId="{A5B7E992-CEAB-4EF7-AD79-861EF4A9E9AC}" type="presParOf" srcId="{1D1689AB-4BE2-4B60-A88A-59EAA7CDF650}" destId="{823317A7-185E-4F05-B6D3-2BFADBD58847}" srcOrd="2" destOrd="0" presId="urn:microsoft.com/office/officeart/2024/3/layout/hArchList1"/>
    <dgm:cxn modelId="{954AA9C8-3C04-40C7-BEA0-E296BA7CCD74}" type="presParOf" srcId="{823317A7-185E-4F05-B6D3-2BFADBD58847}" destId="{68DB510D-4397-4CC7-A401-4A28D1970E76}" srcOrd="0" destOrd="0" presId="urn:microsoft.com/office/officeart/2024/3/layout/hArchList1"/>
    <dgm:cxn modelId="{2B832450-6BAB-4D93-99C2-7A2A62D3694D}" type="presParOf" srcId="{823317A7-185E-4F05-B6D3-2BFADBD58847}" destId="{D8600720-7D7D-49F1-B76C-FC6CF16D0547}" srcOrd="1" destOrd="0" presId="urn:microsoft.com/office/officeart/2024/3/layout/hArchList1"/>
    <dgm:cxn modelId="{3C421C7E-4D6C-4A9E-8A7C-5E7DA1ACFAE1}" type="presParOf" srcId="{1D1689AB-4BE2-4B60-A88A-59EAA7CDF650}" destId="{D32E4194-039A-4DA7-8E09-C1AC44710D0D}" srcOrd="3" destOrd="0" presId="urn:microsoft.com/office/officeart/2024/3/layout/hArchList1"/>
    <dgm:cxn modelId="{4D57D7BC-3E63-443E-97A0-CC566AC45EEC}" type="presParOf" srcId="{1D1689AB-4BE2-4B60-A88A-59EAA7CDF650}" destId="{0DC8638E-03D4-4692-A3C8-22ADB2145B1A}" srcOrd="4" destOrd="0" presId="urn:microsoft.com/office/officeart/2024/3/layout/hArchList1"/>
    <dgm:cxn modelId="{7903764B-6F83-458E-BF58-AC6932FB053F}" type="presParOf" srcId="{0DC8638E-03D4-4692-A3C8-22ADB2145B1A}" destId="{1CF284CC-6136-48BD-9D9D-3092C16675B5}" srcOrd="0" destOrd="0" presId="urn:microsoft.com/office/officeart/2024/3/layout/hArchList1"/>
    <dgm:cxn modelId="{B37B3F73-6F6D-4299-988D-A89AFBC68BF1}" type="presParOf" srcId="{0DC8638E-03D4-4692-A3C8-22ADB2145B1A}" destId="{C70DD995-82D0-48B0-9408-5760E3702867}"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54D2A-DA4F-444D-B6D8-E84C6E569E35}">
      <dsp:nvSpPr>
        <dsp:cNvPr id="0" name=""/>
        <dsp:cNvSpPr/>
      </dsp:nvSpPr>
      <dsp:spPr>
        <a:xfrm>
          <a:off x="0" y="0"/>
          <a:ext cx="2303145" cy="62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Empower AI Development</a:t>
          </a:r>
        </a:p>
      </dsp:txBody>
      <dsp:txXfrm>
        <a:off x="0" y="0"/>
        <a:ext cx="2303145" cy="624349"/>
      </dsp:txXfrm>
    </dsp:sp>
    <dsp:sp modelId="{515C4278-594D-4A1A-940E-8716B4B887D5}">
      <dsp:nvSpPr>
        <dsp:cNvPr id="0" name=""/>
        <dsp:cNvSpPr/>
      </dsp:nvSpPr>
      <dsp:spPr>
        <a:xfrm>
          <a:off x="0" y="624349"/>
          <a:ext cx="2303145" cy="160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Mastering prompt engineering with AWS enables building intelligent and reliable AI applications efficiently.</a:t>
          </a:r>
        </a:p>
      </dsp:txBody>
      <dsp:txXfrm>
        <a:off x="0" y="624349"/>
        <a:ext cx="2303145" cy="1606786"/>
      </dsp:txXfrm>
    </dsp:sp>
    <dsp:sp modelId="{68DB510D-4397-4CC7-A401-4A28D1970E76}">
      <dsp:nvSpPr>
        <dsp:cNvPr id="0" name=""/>
        <dsp:cNvSpPr/>
      </dsp:nvSpPr>
      <dsp:spPr>
        <a:xfrm>
          <a:off x="2533459" y="0"/>
          <a:ext cx="2303145" cy="62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Best Practices</a:t>
          </a:r>
        </a:p>
      </dsp:txBody>
      <dsp:txXfrm>
        <a:off x="2533459" y="0"/>
        <a:ext cx="2303145" cy="624349"/>
      </dsp:txXfrm>
    </dsp:sp>
    <dsp:sp modelId="{D8600720-7D7D-49F1-B76C-FC6CF16D0547}">
      <dsp:nvSpPr>
        <dsp:cNvPr id="0" name=""/>
        <dsp:cNvSpPr/>
      </dsp:nvSpPr>
      <dsp:spPr>
        <a:xfrm>
          <a:off x="2533459" y="624349"/>
          <a:ext cx="2303145" cy="160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best practices ensures prompts are clear, ethical, and effective, enhancing AI outcomes.</a:t>
          </a:r>
        </a:p>
      </dsp:txBody>
      <dsp:txXfrm>
        <a:off x="2533459" y="624349"/>
        <a:ext cx="2303145" cy="1606786"/>
      </dsp:txXfrm>
    </dsp:sp>
    <dsp:sp modelId="{1CF284CC-6136-48BD-9D9D-3092C16675B5}">
      <dsp:nvSpPr>
        <dsp:cNvPr id="0" name=""/>
        <dsp:cNvSpPr/>
      </dsp:nvSpPr>
      <dsp:spPr>
        <a:xfrm>
          <a:off x="5066919" y="0"/>
          <a:ext cx="2303145" cy="62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Leverage AWS Tools</a:t>
          </a:r>
        </a:p>
      </dsp:txBody>
      <dsp:txXfrm>
        <a:off x="5066919" y="0"/>
        <a:ext cx="2303145" cy="624349"/>
      </dsp:txXfrm>
    </dsp:sp>
    <dsp:sp modelId="{C70DD995-82D0-48B0-9408-5760E3702867}">
      <dsp:nvSpPr>
        <dsp:cNvPr id="0" name=""/>
        <dsp:cNvSpPr/>
      </dsp:nvSpPr>
      <dsp:spPr>
        <a:xfrm>
          <a:off x="5066919" y="624349"/>
          <a:ext cx="2303145" cy="160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Utilizing AWS tools and services strengthens AI prompt engineering and drives superior results.</a:t>
          </a:r>
        </a:p>
      </dsp:txBody>
      <dsp:txXfrm>
        <a:off x="5066919" y="624349"/>
        <a:ext cx="2303145" cy="1606786"/>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780C6-51A9-4A3D-809A-50B69D79E88B}" type="datetimeFigureOut">
              <a:rPr lang="en-US" smtClean="0"/>
              <a:t>11/8/2025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2D1E6-7F89-4207-8F66-F272AEFB5774}" type="slidenum">
              <a:rPr lang="en-US" smtClean="0"/>
              <a:t>‹#›</a:t>
            </a:fld>
            <a:endParaRPr lang="en-US"/>
          </a:p>
        </p:txBody>
      </p:sp>
    </p:spTree>
    <p:extLst>
      <p:ext uri="{BB962C8B-B14F-4D97-AF65-F5344CB8AC3E}">
        <p14:creationId xmlns:p14="http://schemas.microsoft.com/office/powerpoint/2010/main" val="3899440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Welcome to this comprehensive guide on mastering prompt engineering using AWS. This course will equip you with the skills needed to build intelligent AI applications by crafting effective prompts and leveraging AWS technologies.
</a:t>
            </a:r>
          </a:p>
        </p:txBody>
      </p:sp>
      <p:sp>
        <p:nvSpPr>
          <p:cNvPr id="4" name="Slide Number Placeholder 3"/>
          <p:cNvSpPr>
            <a:spLocks noGrp="1"/>
          </p:cNvSpPr>
          <p:nvPr>
            <p:ph type="sldNum" sz="quarter" idx="5"/>
          </p:nvPr>
        </p:nvSpPr>
        <p:spPr/>
        <p:txBody>
          <a:bodyPr/>
          <a:lstStyle/>
          <a:p>
            <a:fld id="{7139A148-2A48-4761-8F6B-379BA23A03DF}" type="slidenum">
              <a:rPr lang="en-US" smtClean="0"/>
              <a:t>1</a:t>
            </a:fld>
            <a:endParaRPr lang="en-US"/>
          </a:p>
        </p:txBody>
      </p:sp>
    </p:spTree>
    <p:extLst>
      <p:ext uri="{BB962C8B-B14F-4D97-AF65-F5344CB8AC3E}">
        <p14:creationId xmlns:p14="http://schemas.microsoft.com/office/powerpoint/2010/main" val="3804479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outlines the key skills and outcomes learners will achieve, preparing them to apply prompt engineering principles effectively within AWS environments.</a:t>
            </a:r>
          </a:p>
        </p:txBody>
      </p:sp>
      <p:sp>
        <p:nvSpPr>
          <p:cNvPr id="4" name="Slide Number Placeholder 3"/>
          <p:cNvSpPr>
            <a:spLocks noGrp="1"/>
          </p:cNvSpPr>
          <p:nvPr>
            <p:ph type="sldNum" sz="quarter" idx="5"/>
          </p:nvPr>
        </p:nvSpPr>
        <p:spPr/>
        <p:txBody>
          <a:bodyPr/>
          <a:lstStyle/>
          <a:p>
            <a:fld id="{7139A148-2A48-4761-8F6B-379BA23A03DF}" type="slidenum">
              <a:rPr lang="en-US" smtClean="0"/>
              <a:t>10</a:t>
            </a:fld>
            <a:endParaRPr lang="en-US"/>
          </a:p>
        </p:txBody>
      </p:sp>
    </p:spTree>
    <p:extLst>
      <p:ext uri="{BB962C8B-B14F-4D97-AF65-F5344CB8AC3E}">
        <p14:creationId xmlns:p14="http://schemas.microsoft.com/office/powerpoint/2010/main" val="1669555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You will learn techniques to create prompts that guide AI models precisely, improving response quality and reducing errors.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11</a:t>
            </a:fld>
            <a:endParaRPr lang="en-US"/>
          </a:p>
        </p:txBody>
      </p:sp>
    </p:spTree>
    <p:extLst>
      <p:ext uri="{BB962C8B-B14F-4D97-AF65-F5344CB8AC3E}">
        <p14:creationId xmlns:p14="http://schemas.microsoft.com/office/powerpoint/2010/main" val="1444763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With prompt engineering skills, you'll be able to develop AI applications on AWS that are robust, scalable, and aligned with user needs.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12</a:t>
            </a:fld>
            <a:endParaRPr lang="en-US"/>
          </a:p>
        </p:txBody>
      </p:sp>
    </p:spTree>
    <p:extLst>
      <p:ext uri="{BB962C8B-B14F-4D97-AF65-F5344CB8AC3E}">
        <p14:creationId xmlns:p14="http://schemas.microsoft.com/office/powerpoint/2010/main" val="3732867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 graphic visualizing the learning journey with AWS branding reinforces the structured progression from foundational knowledge to advanced prompt engineering mastery.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13</a:t>
            </a:fld>
            <a:endParaRPr lang="en-US"/>
          </a:p>
        </p:txBody>
      </p:sp>
    </p:spTree>
    <p:extLst>
      <p:ext uri="{BB962C8B-B14F-4D97-AF65-F5344CB8AC3E}">
        <p14:creationId xmlns:p14="http://schemas.microsoft.com/office/powerpoint/2010/main" val="1696378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defines prompt engineering and explains how it involves designing instructions that enable AI models to generate desired outputs effectively.</a:t>
            </a:r>
          </a:p>
        </p:txBody>
      </p:sp>
      <p:sp>
        <p:nvSpPr>
          <p:cNvPr id="4" name="Slide Number Placeholder 3"/>
          <p:cNvSpPr>
            <a:spLocks noGrp="1"/>
          </p:cNvSpPr>
          <p:nvPr>
            <p:ph type="sldNum" sz="quarter" idx="5"/>
          </p:nvPr>
        </p:nvSpPr>
        <p:spPr/>
        <p:txBody>
          <a:bodyPr/>
          <a:lstStyle/>
          <a:p>
            <a:fld id="{7139A148-2A48-4761-8F6B-379BA23A03DF}" type="slidenum">
              <a:rPr lang="en-US" smtClean="0"/>
              <a:t>14</a:t>
            </a:fld>
            <a:endParaRPr lang="en-US"/>
          </a:p>
        </p:txBody>
      </p:sp>
    </p:spTree>
    <p:extLst>
      <p:ext uri="{BB962C8B-B14F-4D97-AF65-F5344CB8AC3E}">
        <p14:creationId xmlns:p14="http://schemas.microsoft.com/office/powerpoint/2010/main" val="2014936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Prompt engineering focuses on carefully crafting and iterating prompts to align AI model behavior with specific task requirements.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15</a:t>
            </a:fld>
            <a:endParaRPr lang="en-US"/>
          </a:p>
        </p:txBody>
      </p:sp>
    </p:spTree>
    <p:extLst>
      <p:ext uri="{BB962C8B-B14F-4D97-AF65-F5344CB8AC3E}">
        <p14:creationId xmlns:p14="http://schemas.microsoft.com/office/powerpoint/2010/main" val="854375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 straightforward diagram clarifies the flow from user input to AI processing and final output, emphasizing the prompt's central role.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16</a:t>
            </a:fld>
            <a:endParaRPr lang="en-US"/>
          </a:p>
        </p:txBody>
      </p:sp>
    </p:spTree>
    <p:extLst>
      <p:ext uri="{BB962C8B-B14F-4D97-AF65-F5344CB8AC3E}">
        <p14:creationId xmlns:p14="http://schemas.microsoft.com/office/powerpoint/2010/main" val="2582650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AWS provides the infrastructure and tools that empower prompt engineering and AI application development at scale, offering flexibility and power.</a:t>
            </a:r>
          </a:p>
        </p:txBody>
      </p:sp>
      <p:sp>
        <p:nvSpPr>
          <p:cNvPr id="4" name="Slide Number Placeholder 3"/>
          <p:cNvSpPr>
            <a:spLocks noGrp="1"/>
          </p:cNvSpPr>
          <p:nvPr>
            <p:ph type="sldNum" sz="quarter" idx="5"/>
          </p:nvPr>
        </p:nvSpPr>
        <p:spPr/>
        <p:txBody>
          <a:bodyPr/>
          <a:lstStyle/>
          <a:p>
            <a:fld id="{7139A148-2A48-4761-8F6B-379BA23A03DF}" type="slidenum">
              <a:rPr lang="en-US" smtClean="0"/>
              <a:t>17</a:t>
            </a:fld>
            <a:endParaRPr lang="en-US"/>
          </a:p>
        </p:txBody>
      </p:sp>
    </p:spTree>
    <p:extLst>
      <p:ext uri="{BB962C8B-B14F-4D97-AF65-F5344CB8AC3E}">
        <p14:creationId xmlns:p14="http://schemas.microsoft.com/office/powerpoint/2010/main" val="2677820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AWS offers scalable cloud services that host and manage large language models, enabling developers to build AI applications with ease and reliability.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18</a:t>
            </a:fld>
            <a:endParaRPr lang="en-US"/>
          </a:p>
        </p:txBody>
      </p:sp>
    </p:spTree>
    <p:extLst>
      <p:ext uri="{BB962C8B-B14F-4D97-AF65-F5344CB8AC3E}">
        <p14:creationId xmlns:p14="http://schemas.microsoft.com/office/powerpoint/2010/main" val="169835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AWS AI and ML tools come with features that facilitate prompt testing, deployment, and iteration, streamlining the engineering process.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19</a:t>
            </a:fld>
            <a:endParaRPr lang="en-US"/>
          </a:p>
        </p:txBody>
      </p:sp>
    </p:spTree>
    <p:extLst>
      <p:ext uri="{BB962C8B-B14F-4D97-AF65-F5344CB8AC3E}">
        <p14:creationId xmlns:p14="http://schemas.microsoft.com/office/powerpoint/2010/main" val="3758139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course, we will explore the core concepts of prompt engineering and how AWS supports AI development. You'll gain hands-on knowledge to design clearer prompts and build smarter AI-driven applications using scalable cloud services.</a:t>
            </a:r>
          </a:p>
        </p:txBody>
      </p:sp>
      <p:sp>
        <p:nvSpPr>
          <p:cNvPr id="4" name="Slide Number Placeholder 3"/>
          <p:cNvSpPr>
            <a:spLocks noGrp="1"/>
          </p:cNvSpPr>
          <p:nvPr>
            <p:ph type="sldNum" sz="quarter" idx="5"/>
          </p:nvPr>
        </p:nvSpPr>
        <p:spPr/>
        <p:txBody>
          <a:bodyPr/>
          <a:lstStyle/>
          <a:p>
            <a:fld id="{7139A148-2A48-4761-8F6B-379BA23A03DF}" type="slidenum">
              <a:rPr lang="en-US" smtClean="0"/>
              <a:t>2</a:t>
            </a:fld>
            <a:endParaRPr lang="en-US"/>
          </a:p>
        </p:txBody>
      </p:sp>
    </p:spTree>
    <p:extLst>
      <p:ext uri="{BB962C8B-B14F-4D97-AF65-F5344CB8AC3E}">
        <p14:creationId xmlns:p14="http://schemas.microsoft.com/office/powerpoint/2010/main" val="410868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Illustrating AWS cloud infrastructure alongside AI nodes visualizes how AWS supports AI model deployment and prompt engineering workflows.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20</a:t>
            </a:fld>
            <a:endParaRPr lang="en-US"/>
          </a:p>
        </p:txBody>
      </p:sp>
    </p:spTree>
    <p:extLst>
      <p:ext uri="{BB962C8B-B14F-4D97-AF65-F5344CB8AC3E}">
        <p14:creationId xmlns:p14="http://schemas.microsoft.com/office/powerpoint/2010/main" val="2353548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Clear and specific prompts reduce ambiguity, guiding AI models to provide accurate and relevant responses consistently.</a:t>
            </a:r>
          </a:p>
        </p:txBody>
      </p:sp>
      <p:sp>
        <p:nvSpPr>
          <p:cNvPr id="4" name="Slide Number Placeholder 3"/>
          <p:cNvSpPr>
            <a:spLocks noGrp="1"/>
          </p:cNvSpPr>
          <p:nvPr>
            <p:ph type="sldNum" sz="quarter" idx="5"/>
          </p:nvPr>
        </p:nvSpPr>
        <p:spPr/>
        <p:txBody>
          <a:bodyPr/>
          <a:lstStyle/>
          <a:p>
            <a:fld id="{7139A148-2A48-4761-8F6B-379BA23A03DF}" type="slidenum">
              <a:rPr lang="en-US" smtClean="0"/>
              <a:t>21</a:t>
            </a:fld>
            <a:endParaRPr lang="en-US"/>
          </a:p>
        </p:txBody>
      </p:sp>
    </p:spTree>
    <p:extLst>
      <p:ext uri="{BB962C8B-B14F-4D97-AF65-F5344CB8AC3E}">
        <p14:creationId xmlns:p14="http://schemas.microsoft.com/office/powerpoint/2010/main" val="2132716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Specificity in prompts helps AI understand exactly what is expected, improving output quality and user satisfaction.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22</a:t>
            </a:fld>
            <a:endParaRPr lang="en-US"/>
          </a:p>
        </p:txBody>
      </p:sp>
    </p:spTree>
    <p:extLst>
      <p:ext uri="{BB962C8B-B14F-4D97-AF65-F5344CB8AC3E}">
        <p14:creationId xmlns:p14="http://schemas.microsoft.com/office/powerpoint/2010/main" val="2292406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concise prompt instructs the AI to produce a focused list, demonstrating how clarity shapes effective AI answers.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23</a:t>
            </a:fld>
            <a:endParaRPr lang="en-US"/>
          </a:p>
        </p:txBody>
      </p:sp>
    </p:spTree>
    <p:extLst>
      <p:ext uri="{BB962C8B-B14F-4D97-AF65-F5344CB8AC3E}">
        <p14:creationId xmlns:p14="http://schemas.microsoft.com/office/powerpoint/2010/main" val="900134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 magnifying glass symbolizes the importance of scrutinizing prompts to ensure clarity and precision before use.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24</a:t>
            </a:fld>
            <a:endParaRPr lang="en-US"/>
          </a:p>
        </p:txBody>
      </p:sp>
    </p:spTree>
    <p:extLst>
      <p:ext uri="{BB962C8B-B14F-4D97-AF65-F5344CB8AC3E}">
        <p14:creationId xmlns:p14="http://schemas.microsoft.com/office/powerpoint/2010/main" val="1379580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Breaking down complex tasks into simpler steps within prompts allows AI models to process information more effectively and generate better results.</a:t>
            </a:r>
          </a:p>
        </p:txBody>
      </p:sp>
      <p:sp>
        <p:nvSpPr>
          <p:cNvPr id="4" name="Slide Number Placeholder 3"/>
          <p:cNvSpPr>
            <a:spLocks noGrp="1"/>
          </p:cNvSpPr>
          <p:nvPr>
            <p:ph type="sldNum" sz="quarter" idx="5"/>
          </p:nvPr>
        </p:nvSpPr>
        <p:spPr/>
        <p:txBody>
          <a:bodyPr/>
          <a:lstStyle/>
          <a:p>
            <a:fld id="{7139A148-2A48-4761-8F6B-379BA23A03DF}" type="slidenum">
              <a:rPr lang="en-US" smtClean="0"/>
              <a:t>25</a:t>
            </a:fld>
            <a:endParaRPr lang="en-US"/>
          </a:p>
        </p:txBody>
      </p:sp>
    </p:spTree>
    <p:extLst>
      <p:ext uri="{BB962C8B-B14F-4D97-AF65-F5344CB8AC3E}">
        <p14:creationId xmlns:p14="http://schemas.microsoft.com/office/powerpoint/2010/main" val="3071215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Structuring prompts in a concise, stepwise manner helps mitigate confusion and improves task execution by AI.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26</a:t>
            </a:fld>
            <a:endParaRPr lang="en-US"/>
          </a:p>
        </p:txBody>
      </p:sp>
    </p:spTree>
    <p:extLst>
      <p:ext uri="{BB962C8B-B14F-4D97-AF65-F5344CB8AC3E}">
        <p14:creationId xmlns:p14="http://schemas.microsoft.com/office/powerpoint/2010/main" val="923210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 visual representation of a complex task segmented into smaller, manageable components aids understanding of concise structuring.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27</a:t>
            </a:fld>
            <a:endParaRPr lang="en-US"/>
          </a:p>
        </p:txBody>
      </p:sp>
    </p:spTree>
    <p:extLst>
      <p:ext uri="{BB962C8B-B14F-4D97-AF65-F5344CB8AC3E}">
        <p14:creationId xmlns:p14="http://schemas.microsoft.com/office/powerpoint/2010/main" val="2230750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Including relevant background information in prompts enriches the AI's understanding, leading to outputs that align better with user intent.</a:t>
            </a:r>
          </a:p>
        </p:txBody>
      </p:sp>
      <p:sp>
        <p:nvSpPr>
          <p:cNvPr id="4" name="Slide Number Placeholder 3"/>
          <p:cNvSpPr>
            <a:spLocks noGrp="1"/>
          </p:cNvSpPr>
          <p:nvPr>
            <p:ph type="sldNum" sz="quarter" idx="5"/>
          </p:nvPr>
        </p:nvSpPr>
        <p:spPr/>
        <p:txBody>
          <a:bodyPr/>
          <a:lstStyle/>
          <a:p>
            <a:fld id="{7139A148-2A48-4761-8F6B-379BA23A03DF}" type="slidenum">
              <a:rPr lang="en-US" smtClean="0"/>
              <a:t>28</a:t>
            </a:fld>
            <a:endParaRPr lang="en-US"/>
          </a:p>
        </p:txBody>
      </p:sp>
    </p:spTree>
    <p:extLst>
      <p:ext uri="{BB962C8B-B14F-4D97-AF65-F5344CB8AC3E}">
        <p14:creationId xmlns:p14="http://schemas.microsoft.com/office/powerpoint/2010/main" val="4040759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Context helps AI models interpret prompts correctly by supplying necessary details, enhancing response accuracy and relevance.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29</a:t>
            </a:fld>
            <a:endParaRPr lang="en-US"/>
          </a:p>
        </p:txBody>
      </p:sp>
    </p:spTree>
    <p:extLst>
      <p:ext uri="{BB962C8B-B14F-4D97-AF65-F5344CB8AC3E}">
        <p14:creationId xmlns:p14="http://schemas.microsoft.com/office/powerpoint/2010/main" val="1228568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presents the course name boldly with modern AWS and AI-themed background imagery, setting the tone for an engaging learning experience focused on prompt engineering and AI application development.</a:t>
            </a:r>
          </a:p>
        </p:txBody>
      </p:sp>
      <p:sp>
        <p:nvSpPr>
          <p:cNvPr id="4" name="Slide Number Placeholder 3"/>
          <p:cNvSpPr>
            <a:spLocks noGrp="1"/>
          </p:cNvSpPr>
          <p:nvPr>
            <p:ph type="sldNum" sz="quarter" idx="5"/>
          </p:nvPr>
        </p:nvSpPr>
        <p:spPr/>
        <p:txBody>
          <a:bodyPr/>
          <a:lstStyle/>
          <a:p>
            <a:fld id="{7139A148-2A48-4761-8F6B-379BA23A03DF}" type="slidenum">
              <a:rPr lang="en-US" smtClean="0"/>
              <a:t>3</a:t>
            </a:fld>
            <a:endParaRPr lang="en-US"/>
          </a:p>
        </p:txBody>
      </p:sp>
    </p:spTree>
    <p:extLst>
      <p:ext uri="{BB962C8B-B14F-4D97-AF65-F5344CB8AC3E}">
        <p14:creationId xmlns:p14="http://schemas.microsoft.com/office/powerpoint/2010/main" val="197518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 illustration showing a prompt surrounded by context bubbles visually explains how additional information supports AI comprehension.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30</a:t>
            </a:fld>
            <a:endParaRPr lang="en-US"/>
          </a:p>
        </p:txBody>
      </p:sp>
    </p:spTree>
    <p:extLst>
      <p:ext uri="{BB962C8B-B14F-4D97-AF65-F5344CB8AC3E}">
        <p14:creationId xmlns:p14="http://schemas.microsoft.com/office/powerpoint/2010/main" val="377484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Specifying the desired output format, such as list, paragraph, or Q&amp;A, guides the AI in producing results that meet presentation or functional needs.</a:t>
            </a:r>
          </a:p>
        </p:txBody>
      </p:sp>
      <p:sp>
        <p:nvSpPr>
          <p:cNvPr id="4" name="Slide Number Placeholder 3"/>
          <p:cNvSpPr>
            <a:spLocks noGrp="1"/>
          </p:cNvSpPr>
          <p:nvPr>
            <p:ph type="sldNum" sz="quarter" idx="5"/>
          </p:nvPr>
        </p:nvSpPr>
        <p:spPr/>
        <p:txBody>
          <a:bodyPr/>
          <a:lstStyle/>
          <a:p>
            <a:fld id="{7139A148-2A48-4761-8F6B-379BA23A03DF}" type="slidenum">
              <a:rPr lang="en-US" smtClean="0"/>
              <a:t>31</a:t>
            </a:fld>
            <a:endParaRPr lang="en-US"/>
          </a:p>
        </p:txBody>
      </p:sp>
    </p:spTree>
    <p:extLst>
      <p:ext uri="{BB962C8B-B14F-4D97-AF65-F5344CB8AC3E}">
        <p14:creationId xmlns:p14="http://schemas.microsoft.com/office/powerpoint/2010/main" val="13241532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Explicitly defining the format in the prompt helps avoid ambiguity and ensures the AI's output aligns with expectations.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32</a:t>
            </a:fld>
            <a:endParaRPr lang="en-US"/>
          </a:p>
        </p:txBody>
      </p:sp>
    </p:spTree>
    <p:extLst>
      <p:ext uri="{BB962C8B-B14F-4D97-AF65-F5344CB8AC3E}">
        <p14:creationId xmlns:p14="http://schemas.microsoft.com/office/powerpoint/2010/main" val="3369159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Icons representing different output styles provide a quick visual guide to help learners understand format specification.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33</a:t>
            </a:fld>
            <a:endParaRPr lang="en-US"/>
          </a:p>
        </p:txBody>
      </p:sp>
    </p:spTree>
    <p:extLst>
      <p:ext uri="{BB962C8B-B14F-4D97-AF65-F5344CB8AC3E}">
        <p14:creationId xmlns:p14="http://schemas.microsoft.com/office/powerpoint/2010/main" val="1116213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Constantly testing prompts and refining them based on output evaluation is key to optimizing AI interactions and application performance.</a:t>
            </a:r>
          </a:p>
        </p:txBody>
      </p:sp>
      <p:sp>
        <p:nvSpPr>
          <p:cNvPr id="4" name="Slide Number Placeholder 3"/>
          <p:cNvSpPr>
            <a:spLocks noGrp="1"/>
          </p:cNvSpPr>
          <p:nvPr>
            <p:ph type="sldNum" sz="quarter" idx="5"/>
          </p:nvPr>
        </p:nvSpPr>
        <p:spPr/>
        <p:txBody>
          <a:bodyPr/>
          <a:lstStyle/>
          <a:p>
            <a:fld id="{7139A148-2A48-4761-8F6B-379BA23A03DF}" type="slidenum">
              <a:rPr lang="en-US" smtClean="0"/>
              <a:t>34</a:t>
            </a:fld>
            <a:endParaRPr lang="en-US"/>
          </a:p>
        </p:txBody>
      </p:sp>
    </p:spTree>
    <p:extLst>
      <p:ext uri="{BB962C8B-B14F-4D97-AF65-F5344CB8AC3E}">
        <p14:creationId xmlns:p14="http://schemas.microsoft.com/office/powerpoint/2010/main" val="4199768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Prompt engineering is an iterative process where testing outputs and making adjustments leads to improved results over time.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35</a:t>
            </a:fld>
            <a:endParaRPr lang="en-US"/>
          </a:p>
        </p:txBody>
      </p:sp>
    </p:spTree>
    <p:extLst>
      <p:ext uri="{BB962C8B-B14F-4D97-AF65-F5344CB8AC3E}">
        <p14:creationId xmlns:p14="http://schemas.microsoft.com/office/powerpoint/2010/main" val="745865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 diagram illustrating the continuous loop of prompt creation, output assessment, and prompt refinement highlights the iterative nature of the process.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36</a:t>
            </a:fld>
            <a:endParaRPr lang="en-US"/>
          </a:p>
        </p:txBody>
      </p:sp>
    </p:spTree>
    <p:extLst>
      <p:ext uri="{BB962C8B-B14F-4D97-AF65-F5344CB8AC3E}">
        <p14:creationId xmlns:p14="http://schemas.microsoft.com/office/powerpoint/2010/main" val="30526110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Crafting ethical prompts is essential to ensure AI outputs are inclusive, unbiased, and respectful, aligning with responsible AI principles.</a:t>
            </a:r>
          </a:p>
        </p:txBody>
      </p:sp>
      <p:sp>
        <p:nvSpPr>
          <p:cNvPr id="4" name="Slide Number Placeholder 3"/>
          <p:cNvSpPr>
            <a:spLocks noGrp="1"/>
          </p:cNvSpPr>
          <p:nvPr>
            <p:ph type="sldNum" sz="quarter" idx="5"/>
          </p:nvPr>
        </p:nvSpPr>
        <p:spPr/>
        <p:txBody>
          <a:bodyPr/>
          <a:lstStyle/>
          <a:p>
            <a:fld id="{7139A148-2A48-4761-8F6B-379BA23A03DF}" type="slidenum">
              <a:rPr lang="en-US" smtClean="0"/>
              <a:t>37</a:t>
            </a:fld>
            <a:endParaRPr lang="en-US"/>
          </a:p>
        </p:txBody>
      </p:sp>
    </p:spTree>
    <p:extLst>
      <p:ext uri="{BB962C8B-B14F-4D97-AF65-F5344CB8AC3E}">
        <p14:creationId xmlns:p14="http://schemas.microsoft.com/office/powerpoint/2010/main" val="1004796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Prompts should be carefully designed to avoid perpetuating stereotypes or offensive content, promoting fairness and diversity in AI responses.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38</a:t>
            </a:fld>
            <a:endParaRPr lang="en-US"/>
          </a:p>
        </p:txBody>
      </p:sp>
    </p:spTree>
    <p:extLst>
      <p:ext uri="{BB962C8B-B14F-4D97-AF65-F5344CB8AC3E}">
        <p14:creationId xmlns:p14="http://schemas.microsoft.com/office/powerpoint/2010/main" val="721297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 image of balanced scales symbolizes the importance of ethics and fairness in AI prompt engineering.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39</a:t>
            </a:fld>
            <a:endParaRPr lang="en-US"/>
          </a:p>
        </p:txBody>
      </p:sp>
    </p:spTree>
    <p:extLst>
      <p:ext uri="{BB962C8B-B14F-4D97-AF65-F5344CB8AC3E}">
        <p14:creationId xmlns:p14="http://schemas.microsoft.com/office/powerpoint/2010/main" val="763229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course title and subtitle are prominently displayed to clearly communicate the subject matter, helping learners understand the focus on prompt engineering and AWS-powered AI solutions.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4</a:t>
            </a:fld>
            <a:endParaRPr lang="en-US"/>
          </a:p>
        </p:txBody>
      </p:sp>
    </p:spTree>
    <p:extLst>
      <p:ext uri="{BB962C8B-B14F-4D97-AF65-F5344CB8AC3E}">
        <p14:creationId xmlns:p14="http://schemas.microsoft.com/office/powerpoint/2010/main" val="1805846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Efficiently sized prompts that are neither too long nor too short help maintain clarity while ensuring AI models process them effectively.</a:t>
            </a:r>
          </a:p>
        </p:txBody>
      </p:sp>
      <p:sp>
        <p:nvSpPr>
          <p:cNvPr id="4" name="Slide Number Placeholder 3"/>
          <p:cNvSpPr>
            <a:spLocks noGrp="1"/>
          </p:cNvSpPr>
          <p:nvPr>
            <p:ph type="sldNum" sz="quarter" idx="5"/>
          </p:nvPr>
        </p:nvSpPr>
        <p:spPr/>
        <p:txBody>
          <a:bodyPr/>
          <a:lstStyle/>
          <a:p>
            <a:fld id="{7139A148-2A48-4761-8F6B-379BA23A03DF}" type="slidenum">
              <a:rPr lang="en-US" smtClean="0"/>
              <a:t>40</a:t>
            </a:fld>
            <a:endParaRPr lang="en-US"/>
          </a:p>
        </p:txBody>
      </p:sp>
    </p:spTree>
    <p:extLst>
      <p:ext uri="{BB962C8B-B14F-4D97-AF65-F5344CB8AC3E}">
        <p14:creationId xmlns:p14="http://schemas.microsoft.com/office/powerpoint/2010/main" val="8589094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Concise prompts prevent confusion and reduce computational overhead, leading to faster and more accurate AI responses.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41</a:t>
            </a:fld>
            <a:endParaRPr lang="en-US"/>
          </a:p>
        </p:txBody>
      </p:sp>
    </p:spTree>
    <p:extLst>
      <p:ext uri="{BB962C8B-B14F-4D97-AF65-F5344CB8AC3E}">
        <p14:creationId xmlns:p14="http://schemas.microsoft.com/office/powerpoint/2010/main" val="3187406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 balanced scale metaphorically represents the ideal prompt length that balances detail with brevity for optimal AI performance.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42</a:t>
            </a:fld>
            <a:endParaRPr lang="en-US"/>
          </a:p>
        </p:txBody>
      </p:sp>
    </p:spTree>
    <p:extLst>
      <p:ext uri="{BB962C8B-B14F-4D97-AF65-F5344CB8AC3E}">
        <p14:creationId xmlns:p14="http://schemas.microsoft.com/office/powerpoint/2010/main" val="2744970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Mastering prompt engineering with AWS empowers you to build smart, reliable AI applications. By applying best practices and leveraging AWS tools, you can create clear, ethical, and effective prompts that drive superior AI results.</a:t>
            </a:r>
          </a:p>
        </p:txBody>
      </p:sp>
      <p:sp>
        <p:nvSpPr>
          <p:cNvPr id="4" name="Slide Number Placeholder 3"/>
          <p:cNvSpPr>
            <a:spLocks noGrp="1"/>
          </p:cNvSpPr>
          <p:nvPr>
            <p:ph type="sldNum" sz="quarter" idx="5"/>
          </p:nvPr>
        </p:nvSpPr>
        <p:spPr/>
        <p:txBody>
          <a:bodyPr/>
          <a:lstStyle/>
          <a:p>
            <a:fld id="{7139A148-2A48-4761-8F6B-379BA23A03DF}" type="slidenum">
              <a:rPr lang="en-US" smtClean="0"/>
              <a:t>43</a:t>
            </a:fld>
            <a:endParaRPr lang="en-US"/>
          </a:p>
        </p:txBody>
      </p:sp>
    </p:spTree>
    <p:extLst>
      <p:ext uri="{BB962C8B-B14F-4D97-AF65-F5344CB8AC3E}">
        <p14:creationId xmlns:p14="http://schemas.microsoft.com/office/powerpoint/2010/main" val="2004633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Using a modern background featuring AWS and AI visuals helps create an immersive environment that reflects the technology-driven nature of this course.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5</a:t>
            </a:fld>
            <a:endParaRPr lang="en-US"/>
          </a:p>
        </p:txBody>
      </p:sp>
    </p:spTree>
    <p:extLst>
      <p:ext uri="{BB962C8B-B14F-4D97-AF65-F5344CB8AC3E}">
        <p14:creationId xmlns:p14="http://schemas.microsoft.com/office/powerpoint/2010/main" val="1305026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Prompt engineering is a critical skill for guiding AI models to deliver accurate and relevant results, especially when building solutions on AWS. This section emphasizes its significance in AI development.</a:t>
            </a:r>
          </a:p>
        </p:txBody>
      </p:sp>
      <p:sp>
        <p:nvSpPr>
          <p:cNvPr id="4" name="Slide Number Placeholder 3"/>
          <p:cNvSpPr>
            <a:spLocks noGrp="1"/>
          </p:cNvSpPr>
          <p:nvPr>
            <p:ph type="sldNum" sz="quarter" idx="5"/>
          </p:nvPr>
        </p:nvSpPr>
        <p:spPr/>
        <p:txBody>
          <a:bodyPr/>
          <a:lstStyle/>
          <a:p>
            <a:fld id="{7139A148-2A48-4761-8F6B-379BA23A03DF}" type="slidenum">
              <a:rPr lang="en-US" smtClean="0"/>
              <a:t>6</a:t>
            </a:fld>
            <a:endParaRPr lang="en-US"/>
          </a:p>
        </p:txBody>
      </p:sp>
    </p:spTree>
    <p:extLst>
      <p:ext uri="{BB962C8B-B14F-4D97-AF65-F5344CB8AC3E}">
        <p14:creationId xmlns:p14="http://schemas.microsoft.com/office/powerpoint/2010/main" val="3466659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Crafting clear prompts ensures AI models understand the task, resulting in outputs that meet user expectations and improve application reliability.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7</a:t>
            </a:fld>
            <a:endParaRPr lang="en-US"/>
          </a:p>
        </p:txBody>
      </p:sp>
    </p:spTree>
    <p:extLst>
      <p:ext uri="{BB962C8B-B14F-4D97-AF65-F5344CB8AC3E}">
        <p14:creationId xmlns:p14="http://schemas.microsoft.com/office/powerpoint/2010/main" val="4212112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Effective prompt engineering maximizes the potential of AWS AI and ML services by enabling precise interactions with large language models and other AI tools.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8</a:t>
            </a:fld>
            <a:endParaRPr lang="en-US"/>
          </a:p>
        </p:txBody>
      </p:sp>
    </p:spTree>
    <p:extLst>
      <p:ext uri="{BB962C8B-B14F-4D97-AF65-F5344CB8AC3E}">
        <p14:creationId xmlns:p14="http://schemas.microsoft.com/office/powerpoint/2010/main" val="4033653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Visualizing AI concepts over AWS infrastructure illustrates the synergy between prompt engineering and cloud-based AI services in delivering smart applications.
Image source: Microsoft 365 content library
</a:t>
            </a:r>
          </a:p>
        </p:txBody>
      </p:sp>
      <p:sp>
        <p:nvSpPr>
          <p:cNvPr id="4" name="Slide Number Placeholder 3"/>
          <p:cNvSpPr>
            <a:spLocks noGrp="1"/>
          </p:cNvSpPr>
          <p:nvPr>
            <p:ph type="sldNum" sz="quarter" idx="5"/>
          </p:nvPr>
        </p:nvSpPr>
        <p:spPr/>
        <p:txBody>
          <a:bodyPr/>
          <a:lstStyle/>
          <a:p>
            <a:fld id="{7139A148-2A48-4761-8F6B-379BA23A03DF}" type="slidenum">
              <a:rPr lang="en-US" smtClean="0"/>
              <a:t>9</a:t>
            </a:fld>
            <a:endParaRPr lang="en-US"/>
          </a:p>
        </p:txBody>
      </p:sp>
    </p:spTree>
    <p:extLst>
      <p:ext uri="{BB962C8B-B14F-4D97-AF65-F5344CB8AC3E}">
        <p14:creationId xmlns:p14="http://schemas.microsoft.com/office/powerpoint/2010/main" val="2964999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F91071A-A69E-4756-A27D-7C7C5F9F32BB}"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262337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11/8/2025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0975825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11/8/2025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5426786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239D5A0-3316-4C32-929A-0D0DB97D10BB}"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56218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FBBADD7-305F-4EB9-8736-D791FAF7A4D4}"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57705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649238A-C249-43B5-82BC-D29F8CAE992A}"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090304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4546182-1DDF-4ACE-B05D-D855179AB21D}"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05400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879F24-F3CA-4AD0-8BF8-AB0BBB30EE08}"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7266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4342EAA-E00A-40E8-8E99-2669E0367007}"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032889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4035030-C135-4A24-944D-06B773D2F2E6}"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349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AA5E6FB-0D10-49C4-88DE-98215C666BA1}"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76371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0D1C923-C708-4EAA-A92A-FF81A8F7DA0D}"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832445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242880F-92D7-4796-B72D-6CF83054BAF5}"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970057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523749-65BA-43BD-B2BF-FF5A4C96AE14}" type="datetime1">
              <a:rPr lang="en-US" smtClean="0"/>
              <a:t>11/8/2025</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021177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561C12A-E1D5-4BE9-85D9-F221F70F4931}"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314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BBDBE6-5750-4902-BDAA-20F546DD8AD7}" type="datetime1">
              <a:rPr lang="en-US" smtClean="0"/>
              <a:t>11/8/2025</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7619913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1C4331-C33F-4DC1-AB74-C520A718CE2B}"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232698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91A4764-83A9-4A81-9507-BED109D81520}" type="datetime1">
              <a:rPr lang="en-US" smtClean="0"/>
              <a:t>11/8/2025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260232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9B2C6C9-D30C-4946-92A4-454A5FC69685}"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755777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D479CC6-BB04-42D6-AB0C-BAA184663D94}" type="datetime1">
              <a:rPr lang="en-US" smtClean="0"/>
              <a:t>11/8/2025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037118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B3D66E4-8050-49E4-B8D2-06214BFB7C0A}"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56528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AEA2F-0823-4BD6-88F7-6D0D98F52C93}"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9918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761AAA3-5155-4231-8EEA-4F6426D8887B}"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948691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6092A99-204A-46CE-8F70-09D6B2D34877}"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840190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8749EA3-15DE-451B-A24B-ACC8EA0B6D09}" type="datetime1">
              <a:rPr lang="en-US" smtClean="0"/>
              <a:t>11/8/2025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201122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1343DB-FCC0-4D52-80F2-173D55390D61}" type="datetime1">
              <a:rPr lang="en-US" smtClean="0"/>
              <a:t>11/8/2025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177139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57C7506-9AD1-49AD-BE44-C83E35401EAD}" type="datetime1">
              <a:rPr lang="en-US" smtClean="0"/>
              <a:t>11/8/2025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693861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F94BF2A-D949-4DFB-9912-9D6234B797F2}"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638076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563594C-FF61-4FB6-A5E4-597CB7D69CB6}"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181923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9D205C6-AA77-4A66-BB27-EE68DDD0D193}"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108312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64F05DF3-EEC7-45DF-A943-3E12702079E5}" type="datetime1">
              <a:rPr lang="en-US" smtClean="0"/>
              <a:t>11/8/2025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6170727"/>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4F39EAFF-A363-4554-A2A5-F61FABD0CE04}" type="datetime1">
              <a:rPr lang="en-US" smtClean="0"/>
              <a:t>11/8/2025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189242"/>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90F47950-0717-4110-9557-F08D8A545BF8}" type="datetime1">
              <a:rPr lang="en-US" smtClean="0"/>
              <a:t>11/8/2025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002835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A94E042F-6826-4E41-A6B0-8BF606E4151E}"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032358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B911F94A-833D-4D19-8ACB-52DAEF08569A}" type="datetime1">
              <a:rPr lang="en-US" smtClean="0"/>
              <a:t>11/8/2025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0027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350C3A70-5484-4418-A739-7B973E09E7E8}" type="datetime1">
              <a:rPr lang="en-US" smtClean="0"/>
              <a:t>11/8/2025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0131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23A9960C-742D-4508-821A-E36FD033CDBF}" type="datetime1">
              <a:rPr lang="en-US" smtClean="0"/>
              <a:t>11/8/2025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94077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B7E0D0A5-9A76-413F-B8E0-5A45841D7E46}"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241520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D0AF003-CBE1-47D7-BB91-14D8E3A57039}"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23977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8FEEC48-96C8-40C8-BC32-68BFC261013A}"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311406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7079F91-8FDB-4AB3-84FB-6B8E68AF702B}" type="datetime1">
              <a:rPr lang="en-US" smtClean="0"/>
              <a:t>11/8/2025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653307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061D436-D43A-4662-BADB-33E2F793B997}" type="datetime1">
              <a:rPr lang="en-US" smtClean="0"/>
              <a:t>11/8/2025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651069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21DC9DBE-31FF-4D71-B719-92EBAC3193CE}" type="datetime1">
              <a:rPr lang="en-US" smtClean="0"/>
              <a:t>11/8/2025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428846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62F576B-5432-44C5-AE72-B8C78722FE99}" type="datetime1">
              <a:rPr lang="en-US" smtClean="0"/>
              <a:t>11/8/2025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0163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3E408205-B154-4943-AEBC-86E16421E5DB}"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4078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4366CE1-0051-42BD-BBD3-CB4EC65FC51D}" type="datetime1">
              <a:rPr lang="en-US" smtClean="0"/>
              <a:t>11/8/2025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506794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D404B75-5BA7-423E-A6AE-B3781CB72AA9}"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5761146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FC1F7B-2472-4057-932A-A13696216B5F}"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7183642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D144122-2A67-493C-895E-2682608B0F6A}"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val="30301004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486A74E5-A9C0-4E5C-851E-13F6D920EA1A}"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042998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188DBF3-F598-4A31-8E9B-511F7F0D5E47}" type="datetime1">
              <a:rPr lang="en-US" smtClean="0"/>
              <a:t>11/8/2025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3446569429"/>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3188DBF3-F598-4A31-8E9B-511F7F0D5E47}" type="datetime1">
              <a:rPr lang="en-US" smtClean="0"/>
              <a:pPr/>
              <a:t>11/8/2025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273556614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8A7B9ABC-2BDA-432C-8D53-84813DB6E36F}" type="datetime1">
              <a:rPr lang="en-US" smtClean="0"/>
              <a:t>11/8/2025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165879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3.xml"/><Relationship Id="rId1" Type="http://schemas.openxmlformats.org/officeDocument/2006/relationships/slideLayout" Target="../slideLayouts/slideLayout5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9FB64-EFE0-FF07-70EA-CB4853C885C3}"/>
              </a:ext>
            </a:extLst>
          </p:cNvPr>
          <p:cNvSpPr>
            <a:spLocks noGrp="1"/>
          </p:cNvSpPr>
          <p:nvPr>
            <p:ph type="ctrTitle"/>
          </p:nvPr>
        </p:nvSpPr>
        <p:spPr>
          <a:xfrm>
            <a:off x="429768" y="438912"/>
            <a:ext cx="9317736" cy="4453128"/>
          </a:xfrm>
        </p:spPr>
        <p:txBody>
          <a:bodyPr anchor="t">
            <a:normAutofit/>
          </a:bodyPr>
          <a:lstStyle/>
          <a:p>
            <a:r>
              <a:rPr lang="en-US" sz="6000"/>
              <a:t>Mastering Foundations of Prompt Engineering with AWS: A Comprehensive Guide to Building Smart AI Applications</a:t>
            </a:r>
          </a:p>
        </p:txBody>
      </p:sp>
      <p:sp>
        <p:nvSpPr>
          <p:cNvPr id="3" name="Subtitle 2">
            <a:extLst>
              <a:ext uri="{FF2B5EF4-FFF2-40B4-BE49-F238E27FC236}">
                <a16:creationId xmlns:a16="http://schemas.microsoft.com/office/drawing/2014/main" id="{CE3E7246-CBE5-F263-56F9-679BC5468854}"/>
              </a:ext>
            </a:extLst>
          </p:cNvPr>
          <p:cNvSpPr>
            <a:spLocks noGrp="1"/>
          </p:cNvSpPr>
          <p:nvPr>
            <p:ph type="subTitle" idx="1"/>
          </p:nvPr>
        </p:nvSpPr>
        <p:spPr>
          <a:xfrm>
            <a:off x="429768" y="4965192"/>
            <a:ext cx="5431536" cy="1289304"/>
          </a:xfrm>
        </p:spPr>
        <p:txBody>
          <a:bodyPr anchor="b">
            <a:normAutofit/>
          </a:bodyPr>
          <a:lstStyle/>
          <a:p>
            <a:r>
              <a:rPr lang="en-US"/>
              <a:t>Learn to craft prompts and leverage AWS for AI</a:t>
            </a:r>
          </a:p>
        </p:txBody>
      </p:sp>
    </p:spTree>
    <p:extLst>
      <p:ext uri="{BB962C8B-B14F-4D97-AF65-F5344CB8AC3E}">
        <p14:creationId xmlns:p14="http://schemas.microsoft.com/office/powerpoint/2010/main" val="78782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37CA9-52C3-878A-6974-8377BA820141}"/>
              </a:ext>
            </a:extLst>
          </p:cNvPr>
          <p:cNvSpPr>
            <a:spLocks noGrp="1"/>
          </p:cNvSpPr>
          <p:nvPr>
            <p:ph type="title"/>
          </p:nvPr>
        </p:nvSpPr>
        <p:spPr>
          <a:xfrm>
            <a:off x="429768" y="1810512"/>
            <a:ext cx="7772400" cy="4562856"/>
          </a:xfrm>
        </p:spPr>
        <p:txBody>
          <a:bodyPr anchor="b">
            <a:normAutofit/>
          </a:bodyPr>
          <a:lstStyle/>
          <a:p>
            <a:r>
              <a:rPr lang="en-US"/>
              <a:t>Learning Objectives: What You Will Gain</a:t>
            </a:r>
          </a:p>
        </p:txBody>
      </p:sp>
      <p:sp>
        <p:nvSpPr>
          <p:cNvPr id="7" name="Text Placeholder 2">
            <a:extLst>
              <a:ext uri="{FF2B5EF4-FFF2-40B4-BE49-F238E27FC236}">
                <a16:creationId xmlns:a16="http://schemas.microsoft.com/office/drawing/2014/main" id="{286C333B-2CC6-DCC0-34F0-6EF56FC4A98D}"/>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430851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58592-A6BE-ADCD-3F00-7B14580ECC96}"/>
              </a:ext>
            </a:extLst>
          </p:cNvPr>
          <p:cNvSpPr>
            <a:spLocks noGrp="1"/>
          </p:cNvSpPr>
          <p:nvPr>
            <p:ph type="title"/>
          </p:nvPr>
        </p:nvSpPr>
        <p:spPr>
          <a:xfrm>
            <a:off x="429767" y="320040"/>
            <a:ext cx="4573413" cy="932688"/>
          </a:xfrm>
        </p:spPr>
        <p:txBody>
          <a:bodyPr vert="horz" lIns="91440" tIns="45720" rIns="91440" bIns="45720" rtlCol="0" anchor="b">
            <a:normAutofit/>
          </a:bodyPr>
          <a:lstStyle/>
          <a:p>
            <a:r>
              <a:rPr lang="en-US" sz="3000" b="0" kern="1200">
                <a:latin typeface="+mj-lt"/>
                <a:ea typeface="+mj-ea"/>
                <a:cs typeface="+mj-cs"/>
              </a:rPr>
              <a:t>Craft Clearer, More Efficient Prompts</a:t>
            </a:r>
          </a:p>
        </p:txBody>
      </p:sp>
      <p:sp>
        <p:nvSpPr>
          <p:cNvPr id="5" name="TextBox 4">
            <a:extLst>
              <a:ext uri="{FF2B5EF4-FFF2-40B4-BE49-F238E27FC236}">
                <a16:creationId xmlns:a16="http://schemas.microsoft.com/office/drawing/2014/main" id="{0BDC43F9-0F74-49A6-A36D-5BDE1E3181F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1380744"/>
            <a:ext cx="4573413"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Precision in Prompting</a:t>
            </a:r>
          </a:p>
          <a:p>
            <a:pPr marL="0" lvl="1" indent="0">
              <a:spcBef>
                <a:spcPts val="1000"/>
              </a:spcBef>
              <a:spcAft>
                <a:spcPts val="600"/>
              </a:spcAft>
              <a:buFont typeface="Arial" panose="020B0604020202020204" pitchFamily="34" charset="0"/>
              <a:buNone/>
            </a:pPr>
            <a:r>
              <a:rPr lang="en-US" sz="1400"/>
              <a:t>Clear prompts help AI models understand requests accurately, leading to better responses.</a:t>
            </a:r>
          </a:p>
          <a:p>
            <a:pPr marL="0" indent="0">
              <a:spcBef>
                <a:spcPts val="2500"/>
              </a:spcBef>
              <a:spcAft>
                <a:spcPts val="600"/>
              </a:spcAft>
              <a:buFont typeface="Arial" panose="020B0604020202020204" pitchFamily="34" charset="0"/>
              <a:buNone/>
            </a:pPr>
            <a:r>
              <a:rPr lang="en-US" sz="1400" b="1"/>
              <a:t>Improving Response Quality</a:t>
            </a:r>
          </a:p>
          <a:p>
            <a:pPr marL="0" lvl="1" indent="0">
              <a:spcBef>
                <a:spcPts val="1000"/>
              </a:spcBef>
              <a:spcAft>
                <a:spcPts val="600"/>
              </a:spcAft>
              <a:buFont typeface="Arial" panose="020B0604020202020204" pitchFamily="34" charset="0"/>
              <a:buNone/>
            </a:pPr>
            <a:r>
              <a:rPr lang="en-US" sz="1400"/>
              <a:t>Well-crafted prompts reduce ambiguity, enhancing the quality and relevance of AI outputs.</a:t>
            </a:r>
          </a:p>
          <a:p>
            <a:pPr marL="0" indent="0">
              <a:spcBef>
                <a:spcPts val="2500"/>
              </a:spcBef>
              <a:spcAft>
                <a:spcPts val="600"/>
              </a:spcAft>
              <a:buFont typeface="Arial" panose="020B0604020202020204" pitchFamily="34" charset="0"/>
              <a:buNone/>
            </a:pPr>
            <a:r>
              <a:rPr lang="en-US" sz="1400" b="1"/>
              <a:t>Reducing Errors</a:t>
            </a:r>
          </a:p>
          <a:p>
            <a:pPr marL="0" lvl="1" indent="0">
              <a:spcBef>
                <a:spcPts val="1000"/>
              </a:spcBef>
              <a:spcAft>
                <a:spcPts val="600"/>
              </a:spcAft>
              <a:buFont typeface="Arial" panose="020B0604020202020204" pitchFamily="34" charset="0"/>
              <a:buNone/>
            </a:pPr>
            <a:r>
              <a:rPr lang="en-US" sz="1400"/>
              <a:t>Efficient prompts minimize errors by guiding AI models more effectively.</a:t>
            </a:r>
          </a:p>
        </p:txBody>
      </p:sp>
      <p:pic>
        <p:nvPicPr>
          <p:cNvPr id="4" name="Content Placeholder 3" descr="hand of asian chinese with blazer put on scanner device screen for security check access">
            <a:extLst>
              <a:ext uri="{FF2B5EF4-FFF2-40B4-BE49-F238E27FC236}">
                <a16:creationId xmlns:a16="http://schemas.microsoft.com/office/drawing/2014/main" id="{205F9F9E-8596-481A-92C0-394E0C7AEC78}"/>
              </a:ext>
            </a:extLst>
          </p:cNvPr>
          <p:cNvPicPr>
            <a:picLocks noGrp="1" noChangeAspect="1"/>
          </p:cNvPicPr>
          <p:nvPr>
            <p:ph type="pic" sz="quarter" idx="13"/>
          </p:nvPr>
        </p:nvPicPr>
        <p:blipFill>
          <a:blip r:embed="rId3"/>
          <a:srcRect l="26577" r="7577" b="-1"/>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2617364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6E637-198C-3D76-042A-3AB00A3E5BB0}"/>
              </a:ext>
            </a:extLst>
          </p:cNvPr>
          <p:cNvSpPr>
            <a:spLocks noGrp="1"/>
          </p:cNvSpPr>
          <p:nvPr>
            <p:ph type="title"/>
          </p:nvPr>
        </p:nvSpPr>
        <p:spPr>
          <a:xfrm>
            <a:off x="429768" y="548640"/>
            <a:ext cx="6135624" cy="1143000"/>
          </a:xfrm>
        </p:spPr>
        <p:txBody>
          <a:bodyPr vert="horz" lIns="91440" tIns="45720" rIns="91440" bIns="45720" rtlCol="0" anchor="b">
            <a:normAutofit/>
          </a:bodyPr>
          <a:lstStyle/>
          <a:p>
            <a:r>
              <a:rPr lang="en-US" b="0" kern="1200">
                <a:latin typeface="+mj-lt"/>
                <a:ea typeface="+mj-ea"/>
                <a:cs typeface="+mj-cs"/>
              </a:rPr>
              <a:t>Build Smarter, More Reliable AI Applications</a:t>
            </a:r>
          </a:p>
        </p:txBody>
      </p:sp>
      <p:sp>
        <p:nvSpPr>
          <p:cNvPr id="5" name="TextBox 4">
            <a:extLst>
              <a:ext uri="{FF2B5EF4-FFF2-40B4-BE49-F238E27FC236}">
                <a16:creationId xmlns:a16="http://schemas.microsoft.com/office/drawing/2014/main" id="{F9C135C1-05DF-4DAC-93AE-CB193DA0FF3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828800"/>
            <a:ext cx="6135624" cy="4489704"/>
          </a:xfrm>
          <a:prstGeom prst="rect">
            <a:avLst/>
          </a:prstGeom>
        </p:spPr>
        <p:txBody>
          <a:bodyPr>
            <a:normAutofit/>
          </a:bodyPr>
          <a:lstStyle/>
          <a:p>
            <a:pPr marL="0" indent="0">
              <a:spcBef>
                <a:spcPts val="2500"/>
              </a:spcBef>
              <a:spcAft>
                <a:spcPts val="600"/>
              </a:spcAft>
              <a:buNone/>
            </a:pPr>
            <a:r>
              <a:rPr lang="en-US" sz="1400" b="1"/>
              <a:t>Prompt Engineering Skills</a:t>
            </a:r>
          </a:p>
          <a:p>
            <a:pPr marL="0" lvl="1" indent="0">
              <a:spcBef>
                <a:spcPts val="1000"/>
              </a:spcBef>
              <a:spcAft>
                <a:spcPts val="600"/>
              </a:spcAft>
              <a:buNone/>
            </a:pPr>
            <a:r>
              <a:rPr lang="en-US" sz="1400"/>
              <a:t>Mastering prompt engineering enables the creation of more effective AI models tailored to user needs.</a:t>
            </a:r>
          </a:p>
          <a:p>
            <a:pPr marL="0" indent="0">
              <a:spcBef>
                <a:spcPts val="2500"/>
              </a:spcBef>
              <a:spcAft>
                <a:spcPts val="600"/>
              </a:spcAft>
              <a:buNone/>
            </a:pPr>
            <a:r>
              <a:rPr lang="en-US" sz="1400" b="1"/>
              <a:t>Robust AI Applications</a:t>
            </a:r>
          </a:p>
          <a:p>
            <a:pPr marL="0" lvl="1" indent="0">
              <a:spcBef>
                <a:spcPts val="1000"/>
              </a:spcBef>
              <a:spcAft>
                <a:spcPts val="600"/>
              </a:spcAft>
              <a:buNone/>
            </a:pPr>
            <a:r>
              <a:rPr lang="en-US" sz="1400"/>
              <a:t>Develop AI applications that are reliable and perform well under various conditions.</a:t>
            </a:r>
          </a:p>
          <a:p>
            <a:pPr marL="0" indent="0">
              <a:spcBef>
                <a:spcPts val="2500"/>
              </a:spcBef>
              <a:spcAft>
                <a:spcPts val="600"/>
              </a:spcAft>
              <a:buNone/>
            </a:pPr>
            <a:r>
              <a:rPr lang="en-US" sz="1400" b="1"/>
              <a:t>Scalable Solutions on AWS</a:t>
            </a:r>
          </a:p>
          <a:p>
            <a:pPr marL="0" lvl="1" indent="0">
              <a:spcBef>
                <a:spcPts val="1000"/>
              </a:spcBef>
              <a:spcAft>
                <a:spcPts val="600"/>
              </a:spcAft>
              <a:buNone/>
            </a:pPr>
            <a:r>
              <a:rPr lang="en-US" sz="1400"/>
              <a:t>Leverage AWS cloud services to build AI solutions that scale with demand seamlessly.</a:t>
            </a:r>
          </a:p>
        </p:txBody>
      </p:sp>
      <p:pic>
        <p:nvPicPr>
          <p:cNvPr id="4" name="Content Placeholder 3" descr="Cloud computing digital concept">
            <a:extLst>
              <a:ext uri="{FF2B5EF4-FFF2-40B4-BE49-F238E27FC236}">
                <a16:creationId xmlns:a16="http://schemas.microsoft.com/office/drawing/2014/main" id="{F4443438-9024-430F-8B18-79504FEEA08E}"/>
              </a:ext>
            </a:extLst>
          </p:cNvPr>
          <p:cNvPicPr>
            <a:picLocks noGrp="1" noChangeAspect="1"/>
          </p:cNvPicPr>
          <p:nvPr>
            <p:ph type="pic" sz="quarter" idx="13"/>
          </p:nvPr>
        </p:nvPicPr>
        <p:blipFill>
          <a:blip r:embed="rId3"/>
          <a:srcRect l="22955" r="22416"/>
          <a:stretch>
            <a:fillRect/>
          </a:stretch>
        </p:blipFill>
        <p:spPr>
          <a:xfrm>
            <a:off x="7353304" y="352327"/>
            <a:ext cx="4495799" cy="6172200"/>
          </a:xfrm>
          <a:prstGeom prst="rect">
            <a:avLst/>
          </a:prstGeom>
          <a:noFill/>
        </p:spPr>
      </p:pic>
    </p:spTree>
    <p:extLst>
      <p:ext uri="{BB962C8B-B14F-4D97-AF65-F5344CB8AC3E}">
        <p14:creationId xmlns:p14="http://schemas.microsoft.com/office/powerpoint/2010/main" val="4016781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917F8-53C2-ECE1-9507-22FD243E0B1D}"/>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AWS Branding Visual: Simplified Path to Mastery</a:t>
            </a:r>
          </a:p>
        </p:txBody>
      </p:sp>
      <p:pic>
        <p:nvPicPr>
          <p:cNvPr id="4" name="Content Placeholder 3" descr="Cloud computing concept isolated on white background">
            <a:extLst>
              <a:ext uri="{FF2B5EF4-FFF2-40B4-BE49-F238E27FC236}">
                <a16:creationId xmlns:a16="http://schemas.microsoft.com/office/drawing/2014/main" id="{F54F9DA5-C0F3-4AE0-A8A2-6A9FAE4D23B4}"/>
              </a:ext>
            </a:extLst>
          </p:cNvPr>
          <p:cNvPicPr>
            <a:picLocks noGrp="1" noChangeAspect="1"/>
          </p:cNvPicPr>
          <p:nvPr>
            <p:ph type="pic" sz="quarter" idx="13"/>
          </p:nvPr>
        </p:nvPicPr>
        <p:blipFill>
          <a:blip r:embed="rId3"/>
          <a:srcRect l="4057" r="6128"/>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CF95C5C7-5F13-4896-A8C0-200D9073E2F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900" b="1"/>
              <a:t>Structured Learning Journey</a:t>
            </a:r>
          </a:p>
          <a:p>
            <a:pPr marL="0" lvl="1" indent="0">
              <a:lnSpc>
                <a:spcPct val="90000"/>
              </a:lnSpc>
              <a:spcBef>
                <a:spcPts val="1000"/>
              </a:spcBef>
              <a:spcAft>
                <a:spcPts val="600"/>
              </a:spcAft>
              <a:buNone/>
            </a:pPr>
            <a:r>
              <a:rPr lang="en-US" sz="900"/>
              <a:t>The visual represents a clear progression from beginner to advanced levels in AWS-related skills.</a:t>
            </a:r>
          </a:p>
          <a:p>
            <a:pPr marL="0" indent="0">
              <a:lnSpc>
                <a:spcPct val="90000"/>
              </a:lnSpc>
              <a:spcBef>
                <a:spcPts val="2500"/>
              </a:spcBef>
              <a:spcAft>
                <a:spcPts val="600"/>
              </a:spcAft>
              <a:buNone/>
            </a:pPr>
            <a:r>
              <a:rPr lang="en-US" sz="900" b="1"/>
              <a:t>AWS Themed Design</a:t>
            </a:r>
          </a:p>
          <a:p>
            <a:pPr marL="0" lvl="1" indent="0">
              <a:lnSpc>
                <a:spcPct val="90000"/>
              </a:lnSpc>
              <a:spcBef>
                <a:spcPts val="1000"/>
              </a:spcBef>
              <a:spcAft>
                <a:spcPts val="600"/>
              </a:spcAft>
              <a:buNone/>
            </a:pPr>
            <a:r>
              <a:rPr lang="en-US" sz="900"/>
              <a:t>The graphic uses AWS branding elements to reinforce the association with AWS technologies and expertise.</a:t>
            </a:r>
          </a:p>
          <a:p>
            <a:pPr marL="0" indent="0">
              <a:lnSpc>
                <a:spcPct val="90000"/>
              </a:lnSpc>
              <a:spcBef>
                <a:spcPts val="2500"/>
              </a:spcBef>
              <a:spcAft>
                <a:spcPts val="600"/>
              </a:spcAft>
              <a:buNone/>
            </a:pPr>
            <a:r>
              <a:rPr lang="en-US" sz="900" b="1"/>
              <a:t>Focus on Prompt Engineering</a:t>
            </a:r>
          </a:p>
          <a:p>
            <a:pPr marL="0" lvl="1" indent="0">
              <a:lnSpc>
                <a:spcPct val="90000"/>
              </a:lnSpc>
              <a:spcBef>
                <a:spcPts val="1000"/>
              </a:spcBef>
              <a:spcAft>
                <a:spcPts val="600"/>
              </a:spcAft>
              <a:buNone/>
            </a:pPr>
            <a:r>
              <a:rPr lang="en-US" sz="900"/>
              <a:t>The master level emphasizes advanced prompt engineering skills as the ultimate goal of the learning path.</a:t>
            </a:r>
          </a:p>
        </p:txBody>
      </p:sp>
    </p:spTree>
    <p:extLst>
      <p:ext uri="{BB962C8B-B14F-4D97-AF65-F5344CB8AC3E}">
        <p14:creationId xmlns:p14="http://schemas.microsoft.com/office/powerpoint/2010/main" val="2496334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AFB7A-0E38-0954-84C7-69818F7E5970}"/>
              </a:ext>
            </a:extLst>
          </p:cNvPr>
          <p:cNvSpPr>
            <a:spLocks noGrp="1"/>
          </p:cNvSpPr>
          <p:nvPr>
            <p:ph type="title"/>
          </p:nvPr>
        </p:nvSpPr>
        <p:spPr>
          <a:xfrm>
            <a:off x="429768" y="1810512"/>
            <a:ext cx="7772400" cy="4562856"/>
          </a:xfrm>
        </p:spPr>
        <p:txBody>
          <a:bodyPr anchor="b">
            <a:normAutofit/>
          </a:bodyPr>
          <a:lstStyle/>
          <a:p>
            <a:r>
              <a:rPr lang="en-US"/>
              <a:t>What Is Prompt Engineering?</a:t>
            </a:r>
          </a:p>
        </p:txBody>
      </p:sp>
      <p:sp>
        <p:nvSpPr>
          <p:cNvPr id="7" name="Text Placeholder 2">
            <a:extLst>
              <a:ext uri="{FF2B5EF4-FFF2-40B4-BE49-F238E27FC236}">
                <a16:creationId xmlns:a16="http://schemas.microsoft.com/office/drawing/2014/main" id="{2228E28A-9E80-7E93-81DF-78C9D99CE517}"/>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748890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716CE-6D71-E445-485D-56172FADE93E}"/>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Designing and Refining Instructions for AI Models</a:t>
            </a:r>
          </a:p>
        </p:txBody>
      </p:sp>
      <p:pic>
        <p:nvPicPr>
          <p:cNvPr id="4" name="Content Placeholder 3" descr="Female drawing flow chart">
            <a:extLst>
              <a:ext uri="{FF2B5EF4-FFF2-40B4-BE49-F238E27FC236}">
                <a16:creationId xmlns:a16="http://schemas.microsoft.com/office/drawing/2014/main" id="{8839E262-5EF8-4829-86BE-EDD30AD955F0}"/>
              </a:ext>
            </a:extLst>
          </p:cNvPr>
          <p:cNvPicPr>
            <a:picLocks noGrp="1" noChangeAspect="1"/>
          </p:cNvPicPr>
          <p:nvPr>
            <p:ph type="pic" sz="quarter" idx="13"/>
          </p:nvPr>
        </p:nvPicPr>
        <p:blipFill>
          <a:blip r:embed="rId3"/>
          <a:srcRect l="9099" r="12462"/>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DD728446-569E-41BD-AB31-0BDC2703870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None/>
            </a:pPr>
            <a:r>
              <a:rPr lang="en-US" sz="1400" b="1"/>
              <a:t>Prompt Engineering Concept</a:t>
            </a:r>
          </a:p>
          <a:p>
            <a:pPr marL="0" lvl="1" indent="0">
              <a:spcBef>
                <a:spcPts val="1000"/>
              </a:spcBef>
              <a:spcAft>
                <a:spcPts val="600"/>
              </a:spcAft>
              <a:buNone/>
            </a:pPr>
            <a:r>
              <a:rPr lang="en-US" sz="1400"/>
              <a:t>Prompt engineering involves creating precise instructions to control AI model outputs effectively.</a:t>
            </a:r>
          </a:p>
          <a:p>
            <a:pPr marL="0" indent="0">
              <a:spcBef>
                <a:spcPts val="2500"/>
              </a:spcBef>
              <a:spcAft>
                <a:spcPts val="600"/>
              </a:spcAft>
              <a:buNone/>
            </a:pPr>
            <a:r>
              <a:rPr lang="en-US" sz="1400" b="1"/>
              <a:t>Iterative Refinement</a:t>
            </a:r>
          </a:p>
          <a:p>
            <a:pPr marL="0" lvl="1" indent="0">
              <a:spcBef>
                <a:spcPts val="1000"/>
              </a:spcBef>
              <a:spcAft>
                <a:spcPts val="600"/>
              </a:spcAft>
              <a:buNone/>
            </a:pPr>
            <a:r>
              <a:rPr lang="en-US" sz="1400"/>
              <a:t>Refining prompts iteratively improves AI responses to better meet specific task needs.</a:t>
            </a:r>
          </a:p>
        </p:txBody>
      </p:sp>
    </p:spTree>
    <p:extLst>
      <p:ext uri="{BB962C8B-B14F-4D97-AF65-F5344CB8AC3E}">
        <p14:creationId xmlns:p14="http://schemas.microsoft.com/office/powerpoint/2010/main" val="648777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1419-F840-74CE-6FE3-C48E1F931861}"/>
              </a:ext>
            </a:extLst>
          </p:cNvPr>
          <p:cNvSpPr>
            <a:spLocks noGrp="1"/>
          </p:cNvSpPr>
          <p:nvPr>
            <p:ph type="title"/>
          </p:nvPr>
        </p:nvSpPr>
        <p:spPr>
          <a:xfrm>
            <a:off x="429768" y="548639"/>
            <a:ext cx="4855464" cy="1453896"/>
          </a:xfrm>
        </p:spPr>
        <p:txBody>
          <a:bodyPr vert="horz" lIns="91440" tIns="45720" rIns="91440" bIns="45720" rtlCol="0" anchor="t">
            <a:normAutofit/>
          </a:bodyPr>
          <a:lstStyle/>
          <a:p>
            <a:r>
              <a:rPr lang="en-US" b="0" kern="1200">
                <a:latin typeface="+mj-lt"/>
                <a:ea typeface="+mj-ea"/>
                <a:cs typeface="+mj-cs"/>
              </a:rPr>
              <a:t>Simple Diagram: User → Prompt → AI → Output</a:t>
            </a:r>
          </a:p>
        </p:txBody>
      </p:sp>
      <p:pic>
        <p:nvPicPr>
          <p:cNvPr id="4" name="Content Placeholder 3">
            <a:extLst>
              <a:ext uri="{FF2B5EF4-FFF2-40B4-BE49-F238E27FC236}">
                <a16:creationId xmlns:a16="http://schemas.microsoft.com/office/drawing/2014/main" id="{1F05EECF-F042-43FF-AFE3-2AB1E61EFFCE}"/>
              </a:ext>
            </a:extLst>
          </p:cNvPr>
          <p:cNvPicPr>
            <a:picLocks noGrp="1" noChangeAspect="1"/>
          </p:cNvPicPr>
          <p:nvPr>
            <p:ph type="pic" sz="quarter" idx="13"/>
          </p:nvPr>
        </p:nvPicPr>
        <p:blipFill>
          <a:blip r:embed="rId3"/>
          <a:srcRect l="15411" r="18086" b="-2"/>
          <a:stretch>
            <a:fillRect/>
          </a:stretch>
        </p:blipFill>
        <p:spPr>
          <a:xfrm>
            <a:off x="510075" y="2293496"/>
            <a:ext cx="4775158" cy="4039043"/>
          </a:xfrm>
          <a:prstGeom prst="rect">
            <a:avLst/>
          </a:prstGeom>
          <a:noFill/>
        </p:spPr>
      </p:pic>
      <p:sp>
        <p:nvSpPr>
          <p:cNvPr id="5" name="TextBox 4">
            <a:extLst>
              <a:ext uri="{FF2B5EF4-FFF2-40B4-BE49-F238E27FC236}">
                <a16:creationId xmlns:a16="http://schemas.microsoft.com/office/drawing/2014/main" id="{914D55F5-3254-41D9-9ED8-D90802EE3DA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User Input</a:t>
            </a:r>
          </a:p>
          <a:p>
            <a:pPr marL="0" lvl="1" indent="0">
              <a:spcBef>
                <a:spcPts val="1000"/>
              </a:spcBef>
              <a:spcAft>
                <a:spcPts val="600"/>
              </a:spcAft>
              <a:buFont typeface="Arial" panose="020B0604020202020204" pitchFamily="34" charset="0"/>
              <a:buNone/>
            </a:pPr>
            <a:r>
              <a:rPr lang="en-US" sz="1400"/>
              <a:t>The process begins with the user providing input that guides the AI system's response.</a:t>
            </a:r>
          </a:p>
          <a:p>
            <a:pPr marL="0" indent="0">
              <a:spcBef>
                <a:spcPts val="2500"/>
              </a:spcBef>
              <a:spcAft>
                <a:spcPts val="600"/>
              </a:spcAft>
              <a:buFont typeface="Arial" panose="020B0604020202020204" pitchFamily="34" charset="0"/>
              <a:buNone/>
            </a:pPr>
            <a:r>
              <a:rPr lang="en-US" sz="1400" b="1"/>
              <a:t>Prompt Importance</a:t>
            </a:r>
          </a:p>
          <a:p>
            <a:pPr marL="0" lvl="1" indent="0">
              <a:spcBef>
                <a:spcPts val="1000"/>
              </a:spcBef>
              <a:spcAft>
                <a:spcPts val="600"/>
              </a:spcAft>
              <a:buFont typeface="Arial" panose="020B0604020202020204" pitchFamily="34" charset="0"/>
              <a:buNone/>
            </a:pPr>
            <a:r>
              <a:rPr lang="en-US" sz="1400"/>
              <a:t>The prompt acts as the central element directing AI to generate relevant and accurate output.</a:t>
            </a:r>
          </a:p>
          <a:p>
            <a:pPr marL="0" indent="0">
              <a:spcBef>
                <a:spcPts val="2500"/>
              </a:spcBef>
              <a:spcAft>
                <a:spcPts val="600"/>
              </a:spcAft>
              <a:buFont typeface="Arial" panose="020B0604020202020204" pitchFamily="34" charset="0"/>
              <a:buNone/>
            </a:pPr>
            <a:r>
              <a:rPr lang="en-US" sz="1400" b="1"/>
              <a:t>AI Processing</a:t>
            </a:r>
          </a:p>
          <a:p>
            <a:pPr marL="0" lvl="1" indent="0">
              <a:spcBef>
                <a:spcPts val="1000"/>
              </a:spcBef>
              <a:spcAft>
                <a:spcPts val="600"/>
              </a:spcAft>
              <a:buFont typeface="Arial" panose="020B0604020202020204" pitchFamily="34" charset="0"/>
              <a:buNone/>
            </a:pPr>
            <a:r>
              <a:rPr lang="en-US" sz="1400"/>
              <a:t>The AI processes the prompt using complex algorithms to create meaningful responses.</a:t>
            </a:r>
          </a:p>
          <a:p>
            <a:pPr marL="0" indent="0">
              <a:spcBef>
                <a:spcPts val="2500"/>
              </a:spcBef>
              <a:spcAft>
                <a:spcPts val="600"/>
              </a:spcAft>
              <a:buFont typeface="Arial" panose="020B0604020202020204" pitchFamily="34" charset="0"/>
              <a:buNone/>
            </a:pPr>
            <a:r>
              <a:rPr lang="en-US" sz="1400" b="1"/>
              <a:t>Output Generation</a:t>
            </a:r>
          </a:p>
          <a:p>
            <a:pPr marL="0" lvl="1" indent="0">
              <a:spcBef>
                <a:spcPts val="1000"/>
              </a:spcBef>
              <a:spcAft>
                <a:spcPts val="600"/>
              </a:spcAft>
              <a:buFont typeface="Arial" panose="020B0604020202020204" pitchFamily="34" charset="0"/>
              <a:buNone/>
            </a:pPr>
            <a:r>
              <a:rPr lang="en-US" sz="1400"/>
              <a:t>The final output is produced based on the AI's interpretation of the prompt and user input.</a:t>
            </a:r>
          </a:p>
        </p:txBody>
      </p:sp>
    </p:spTree>
    <p:extLst>
      <p:ext uri="{BB962C8B-B14F-4D97-AF65-F5344CB8AC3E}">
        <p14:creationId xmlns:p14="http://schemas.microsoft.com/office/powerpoint/2010/main" val="2953557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9956A-3F87-5D45-C123-B587D8AF0623}"/>
              </a:ext>
            </a:extLst>
          </p:cNvPr>
          <p:cNvSpPr>
            <a:spLocks noGrp="1"/>
          </p:cNvSpPr>
          <p:nvPr>
            <p:ph type="title"/>
          </p:nvPr>
        </p:nvSpPr>
        <p:spPr>
          <a:xfrm>
            <a:off x="429768" y="1810512"/>
            <a:ext cx="7772400" cy="4562856"/>
          </a:xfrm>
        </p:spPr>
        <p:txBody>
          <a:bodyPr anchor="b">
            <a:normAutofit/>
          </a:bodyPr>
          <a:lstStyle/>
          <a:p>
            <a:r>
              <a:rPr lang="en-US"/>
              <a:t>Role of AWS in AI Development</a:t>
            </a:r>
          </a:p>
        </p:txBody>
      </p:sp>
      <p:sp>
        <p:nvSpPr>
          <p:cNvPr id="7" name="Text Placeholder 2">
            <a:extLst>
              <a:ext uri="{FF2B5EF4-FFF2-40B4-BE49-F238E27FC236}">
                <a16:creationId xmlns:a16="http://schemas.microsoft.com/office/drawing/2014/main" id="{16C31466-82B7-141F-138C-E3EE774FFAD3}"/>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4218334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3798F-7C60-1AAB-0932-774353DDD4CA}"/>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a:latin typeface="+mj-lt"/>
                <a:ea typeface="+mj-ea"/>
                <a:cs typeface="+mj-cs"/>
              </a:rPr>
              <a:t>AWS Provides Scalable Cloud Services for LLMs</a:t>
            </a:r>
          </a:p>
        </p:txBody>
      </p:sp>
      <p:sp>
        <p:nvSpPr>
          <p:cNvPr id="5" name="TextBox 4">
            <a:extLst>
              <a:ext uri="{FF2B5EF4-FFF2-40B4-BE49-F238E27FC236}">
                <a16:creationId xmlns:a16="http://schemas.microsoft.com/office/drawing/2014/main" id="{91051D2B-3E5F-4422-B163-0D654F46E72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spcBef>
                <a:spcPts val="2500"/>
              </a:spcBef>
              <a:spcAft>
                <a:spcPts val="600"/>
              </a:spcAft>
              <a:buNone/>
            </a:pPr>
            <a:r>
              <a:rPr lang="en-US" sz="1400" b="1"/>
              <a:t>Scalable Cloud Hosting</a:t>
            </a:r>
          </a:p>
          <a:p>
            <a:pPr marL="0" lvl="1" indent="0">
              <a:spcBef>
                <a:spcPts val="1000"/>
              </a:spcBef>
              <a:spcAft>
                <a:spcPts val="600"/>
              </a:spcAft>
              <a:buNone/>
            </a:pPr>
            <a:r>
              <a:rPr lang="en-US" sz="1400"/>
              <a:t>AWS provides scalable infrastructure to efficiently host large language models, supporting growth and demand.</a:t>
            </a:r>
          </a:p>
          <a:p>
            <a:pPr marL="0" indent="0">
              <a:spcBef>
                <a:spcPts val="2500"/>
              </a:spcBef>
              <a:spcAft>
                <a:spcPts val="600"/>
              </a:spcAft>
              <a:buNone/>
            </a:pPr>
            <a:r>
              <a:rPr lang="en-US" sz="1400" b="1"/>
              <a:t>AI Application Development</a:t>
            </a:r>
          </a:p>
          <a:p>
            <a:pPr marL="0" lvl="1" indent="0">
              <a:spcBef>
                <a:spcPts val="1000"/>
              </a:spcBef>
              <a:spcAft>
                <a:spcPts val="600"/>
              </a:spcAft>
              <a:buNone/>
            </a:pPr>
            <a:r>
              <a:rPr lang="en-US" sz="1400"/>
              <a:t>Developers use AWS cloud services to build AI applications easily with reliable model management.</a:t>
            </a:r>
          </a:p>
        </p:txBody>
      </p:sp>
      <p:pic>
        <p:nvPicPr>
          <p:cNvPr id="4" name="Content Placeholder 3" descr="Cloud Computing Backup Cyber Security Fingerprint Identity Encryption Technology">
            <a:extLst>
              <a:ext uri="{FF2B5EF4-FFF2-40B4-BE49-F238E27FC236}">
                <a16:creationId xmlns:a16="http://schemas.microsoft.com/office/drawing/2014/main" id="{F73BF6B3-61DD-44BC-8CB0-2BF8B3EFBA92}"/>
              </a:ext>
            </a:extLst>
          </p:cNvPr>
          <p:cNvPicPr>
            <a:picLocks noGrp="1" noChangeAspect="1"/>
          </p:cNvPicPr>
          <p:nvPr>
            <p:ph idx="1"/>
          </p:nvPr>
        </p:nvPicPr>
        <p:blipFill>
          <a:blip r:embed="rId3"/>
          <a:srcRect l="31540" r="8037"/>
          <a:stretch>
            <a:fillRect/>
          </a:stretch>
        </p:blipFill>
        <p:spPr>
          <a:xfrm>
            <a:off x="5136995" y="553616"/>
            <a:ext cx="6466741" cy="5752566"/>
          </a:xfrm>
          <a:prstGeom prst="rect">
            <a:avLst/>
          </a:prstGeom>
          <a:noFill/>
        </p:spPr>
      </p:pic>
    </p:spTree>
    <p:extLst>
      <p:ext uri="{BB962C8B-B14F-4D97-AF65-F5344CB8AC3E}">
        <p14:creationId xmlns:p14="http://schemas.microsoft.com/office/powerpoint/2010/main" val="4007987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7ABE-2B7E-8A14-24B8-BC94A15D861D}"/>
              </a:ext>
            </a:extLst>
          </p:cNvPr>
          <p:cNvSpPr>
            <a:spLocks noGrp="1"/>
          </p:cNvSpPr>
          <p:nvPr>
            <p:ph type="title"/>
          </p:nvPr>
        </p:nvSpPr>
        <p:spPr>
          <a:xfrm>
            <a:off x="429768" y="640080"/>
            <a:ext cx="11155680" cy="970463"/>
          </a:xfrm>
        </p:spPr>
        <p:txBody>
          <a:bodyPr vert="horz" lIns="91440" tIns="45720" rIns="91440" bIns="45720" rtlCol="0" anchor="ctr">
            <a:normAutofit/>
          </a:bodyPr>
          <a:lstStyle/>
          <a:p>
            <a:r>
              <a:rPr lang="en-US" b="0" kern="1200">
                <a:latin typeface="+mj-lt"/>
                <a:ea typeface="+mj-ea"/>
                <a:cs typeface="+mj-cs"/>
              </a:rPr>
              <a:t>AI/ML Tools Streamline Prompt Engineering</a:t>
            </a:r>
          </a:p>
        </p:txBody>
      </p:sp>
      <p:pic>
        <p:nvPicPr>
          <p:cNvPr id="4" name="Content Placeholder 3" descr="Scientists examines DNA models in modern Neurological Research Laboratory. Touch screens. Wearing clean suit and protective mask">
            <a:extLst>
              <a:ext uri="{FF2B5EF4-FFF2-40B4-BE49-F238E27FC236}">
                <a16:creationId xmlns:a16="http://schemas.microsoft.com/office/drawing/2014/main" id="{7D2E47F5-0585-41B8-AD19-ECB36276F351}"/>
              </a:ext>
            </a:extLst>
          </p:cNvPr>
          <p:cNvPicPr>
            <a:picLocks noGrp="1" noChangeAspect="1"/>
          </p:cNvPicPr>
          <p:nvPr>
            <p:ph type="pic" sz="quarter" idx="13"/>
          </p:nvPr>
        </p:nvPicPr>
        <p:blipFill>
          <a:blip r:embed="rId3"/>
          <a:srcRect l="21499" r="1" b="1"/>
          <a:stretch>
            <a:fillRect/>
          </a:stretch>
        </p:blipFill>
        <p:spPr>
          <a:xfrm>
            <a:off x="429768" y="1828800"/>
            <a:ext cx="6176399" cy="4425696"/>
          </a:xfrm>
          <a:prstGeom prst="rect">
            <a:avLst/>
          </a:prstGeom>
          <a:noFill/>
        </p:spPr>
      </p:pic>
      <p:sp>
        <p:nvSpPr>
          <p:cNvPr id="5" name="TextBox 4">
            <a:extLst>
              <a:ext uri="{FF2B5EF4-FFF2-40B4-BE49-F238E27FC236}">
                <a16:creationId xmlns:a16="http://schemas.microsoft.com/office/drawing/2014/main" id="{95C87296-F32D-4F35-B3B5-3BBCEA2A033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87768" y="1828800"/>
            <a:ext cx="4297680" cy="4428871"/>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Prompt Testing Features</a:t>
            </a:r>
          </a:p>
          <a:p>
            <a:pPr marL="0" lvl="1" indent="0">
              <a:spcBef>
                <a:spcPts val="1000"/>
              </a:spcBef>
              <a:spcAft>
                <a:spcPts val="600"/>
              </a:spcAft>
              <a:buFont typeface="Arial" panose="020B0604020202020204" pitchFamily="34" charset="0"/>
              <a:buNone/>
            </a:pPr>
            <a:r>
              <a:rPr lang="en-US" sz="1400"/>
              <a:t>AWS AI/ML tools provide robust features to efficiently test prompts, ensuring accuracy and performance.</a:t>
            </a:r>
          </a:p>
          <a:p>
            <a:pPr marL="0" indent="0">
              <a:spcBef>
                <a:spcPts val="2500"/>
              </a:spcBef>
              <a:spcAft>
                <a:spcPts val="600"/>
              </a:spcAft>
              <a:buFont typeface="Arial" panose="020B0604020202020204" pitchFamily="34" charset="0"/>
              <a:buNone/>
            </a:pPr>
            <a:r>
              <a:rPr lang="en-US" sz="1400" b="1"/>
              <a:t>Seamless Deployment</a:t>
            </a:r>
          </a:p>
          <a:p>
            <a:pPr marL="0" lvl="1" indent="0">
              <a:spcBef>
                <a:spcPts val="1000"/>
              </a:spcBef>
              <a:spcAft>
                <a:spcPts val="600"/>
              </a:spcAft>
              <a:buFont typeface="Arial" panose="020B0604020202020204" pitchFamily="34" charset="0"/>
              <a:buNone/>
            </a:pPr>
            <a:r>
              <a:rPr lang="en-US" sz="1400"/>
              <a:t>These tools support smooth deployment of AI models, enabling rapid integration into applications.</a:t>
            </a:r>
          </a:p>
          <a:p>
            <a:pPr marL="0" indent="0">
              <a:spcBef>
                <a:spcPts val="2500"/>
              </a:spcBef>
              <a:spcAft>
                <a:spcPts val="600"/>
              </a:spcAft>
              <a:buFont typeface="Arial" panose="020B0604020202020204" pitchFamily="34" charset="0"/>
              <a:buNone/>
            </a:pPr>
            <a:r>
              <a:rPr lang="en-US" sz="1400" b="1"/>
              <a:t>Iterative Engineering Process</a:t>
            </a:r>
          </a:p>
          <a:p>
            <a:pPr marL="0" lvl="1" indent="0">
              <a:spcBef>
                <a:spcPts val="1000"/>
              </a:spcBef>
              <a:spcAft>
                <a:spcPts val="600"/>
              </a:spcAft>
              <a:buFont typeface="Arial" panose="020B0604020202020204" pitchFamily="34" charset="0"/>
              <a:buNone/>
            </a:pPr>
            <a:r>
              <a:rPr lang="en-US" sz="1400"/>
              <a:t>Facilitates iterative improvements through easy prompt updates and fine-tuning in development cycles.</a:t>
            </a:r>
          </a:p>
        </p:txBody>
      </p:sp>
    </p:spTree>
    <p:extLst>
      <p:ext uri="{BB962C8B-B14F-4D97-AF65-F5344CB8AC3E}">
        <p14:creationId xmlns:p14="http://schemas.microsoft.com/office/powerpoint/2010/main" val="3093970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647CA-EA90-3CB0-11FE-158807E343C5}"/>
              </a:ext>
            </a:extLst>
          </p:cNvPr>
          <p:cNvSpPr>
            <a:spLocks noGrp="1"/>
          </p:cNvSpPr>
          <p:nvPr>
            <p:ph type="title"/>
          </p:nvPr>
        </p:nvSpPr>
        <p:spPr>
          <a:xfrm>
            <a:off x="429768" y="411480"/>
            <a:ext cx="11045952" cy="1828800"/>
          </a:xfrm>
        </p:spPr>
        <p:txBody>
          <a:bodyPr anchor="t">
            <a:normAutofit/>
          </a:bodyPr>
          <a:lstStyle/>
          <a:p>
            <a:r>
              <a:rPr lang="en-US"/>
              <a:t>Course Agenda</a:t>
            </a:r>
          </a:p>
        </p:txBody>
      </p:sp>
      <p:sp>
        <p:nvSpPr>
          <p:cNvPr id="3" name="Content Placeholder 2">
            <a:extLst>
              <a:ext uri="{FF2B5EF4-FFF2-40B4-BE49-F238E27FC236}">
                <a16:creationId xmlns:a16="http://schemas.microsoft.com/office/drawing/2014/main" id="{7A8BC2CD-2C6B-5A3C-CD87-C8211110181F}"/>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272784" y="2423160"/>
            <a:ext cx="5202936" cy="3858768"/>
          </a:xfrm>
        </p:spPr>
        <p:txBody>
          <a:bodyPr>
            <a:normAutofit/>
          </a:bodyPr>
          <a:lstStyle/>
          <a:p>
            <a:pPr>
              <a:lnSpc>
                <a:spcPct val="110000"/>
              </a:lnSpc>
              <a:buFont typeface="Arial" panose="020B0604020202020204" pitchFamily="34" charset="0"/>
              <a:buChar char="•"/>
            </a:pPr>
            <a:r>
              <a:rPr lang="en-US" sz="1100"/>
              <a:t>Title Slide: Course Overview</a:t>
            </a:r>
          </a:p>
          <a:p>
            <a:pPr>
              <a:lnSpc>
                <a:spcPct val="110000"/>
              </a:lnSpc>
              <a:buFont typeface="Arial" panose="020B0604020202020204" pitchFamily="34" charset="0"/>
              <a:buChar char="•"/>
            </a:pPr>
            <a:r>
              <a:rPr lang="en-US" sz="1100"/>
              <a:t>Introduction: The Importance of Prompt Engineering</a:t>
            </a:r>
          </a:p>
          <a:p>
            <a:pPr>
              <a:lnSpc>
                <a:spcPct val="110000"/>
              </a:lnSpc>
              <a:buFont typeface="Arial" panose="020B0604020202020204" pitchFamily="34" charset="0"/>
              <a:buChar char="•"/>
            </a:pPr>
            <a:r>
              <a:rPr lang="en-US" sz="1100"/>
              <a:t>Learning Objectives: What You Will Gain</a:t>
            </a:r>
          </a:p>
          <a:p>
            <a:pPr>
              <a:lnSpc>
                <a:spcPct val="110000"/>
              </a:lnSpc>
              <a:buFont typeface="Arial" panose="020B0604020202020204" pitchFamily="34" charset="0"/>
              <a:buChar char="•"/>
            </a:pPr>
            <a:r>
              <a:rPr lang="en-US" sz="1100"/>
              <a:t>What Is Prompt Engineering?</a:t>
            </a:r>
          </a:p>
          <a:p>
            <a:pPr>
              <a:lnSpc>
                <a:spcPct val="110000"/>
              </a:lnSpc>
              <a:buFont typeface="Arial" panose="020B0604020202020204" pitchFamily="34" charset="0"/>
              <a:buChar char="•"/>
            </a:pPr>
            <a:r>
              <a:rPr lang="en-US" sz="1100"/>
              <a:t>Role of AWS in AI Development</a:t>
            </a:r>
          </a:p>
          <a:p>
            <a:pPr>
              <a:lnSpc>
                <a:spcPct val="110000"/>
              </a:lnSpc>
              <a:buFont typeface="Arial" panose="020B0604020202020204" pitchFamily="34" charset="0"/>
              <a:buChar char="•"/>
            </a:pPr>
            <a:r>
              <a:rPr lang="en-US" sz="1100"/>
              <a:t>Best Practice 1: Be Specific and Clear</a:t>
            </a:r>
          </a:p>
          <a:p>
            <a:pPr>
              <a:lnSpc>
                <a:spcPct val="110000"/>
              </a:lnSpc>
              <a:buFont typeface="Arial" panose="020B0604020202020204" pitchFamily="34" charset="0"/>
              <a:buChar char="•"/>
            </a:pPr>
            <a:r>
              <a:rPr lang="en-US" sz="1100"/>
              <a:t>Best Practice 2: Use Concise Structure</a:t>
            </a:r>
          </a:p>
          <a:p>
            <a:pPr>
              <a:lnSpc>
                <a:spcPct val="110000"/>
              </a:lnSpc>
              <a:buFont typeface="Arial" panose="020B0604020202020204" pitchFamily="34" charset="0"/>
              <a:buChar char="•"/>
            </a:pPr>
            <a:r>
              <a:rPr lang="en-US" sz="1100"/>
              <a:t>Best Practice 3: Provide Context</a:t>
            </a:r>
          </a:p>
          <a:p>
            <a:pPr>
              <a:lnSpc>
                <a:spcPct val="110000"/>
              </a:lnSpc>
              <a:buFont typeface="Arial" panose="020B0604020202020204" pitchFamily="34" charset="0"/>
              <a:buChar char="•"/>
            </a:pPr>
            <a:r>
              <a:rPr lang="en-US" sz="1100"/>
              <a:t>Best Practice 4: Define Output Format</a:t>
            </a:r>
          </a:p>
          <a:p>
            <a:pPr>
              <a:lnSpc>
                <a:spcPct val="110000"/>
              </a:lnSpc>
              <a:buFont typeface="Arial" panose="020B0604020202020204" pitchFamily="34" charset="0"/>
              <a:buChar char="•"/>
            </a:pPr>
            <a:r>
              <a:rPr lang="en-US" sz="1100"/>
              <a:t>Best Practice 5: Test and Iterate</a:t>
            </a:r>
          </a:p>
          <a:p>
            <a:pPr>
              <a:lnSpc>
                <a:spcPct val="110000"/>
              </a:lnSpc>
              <a:buFont typeface="Arial" panose="020B0604020202020204" pitchFamily="34" charset="0"/>
              <a:buChar char="•"/>
            </a:pPr>
            <a:r>
              <a:rPr lang="en-US" sz="1100"/>
              <a:t>Best Practice 6: Avoid Bias &amp; Offensive Language</a:t>
            </a:r>
          </a:p>
          <a:p>
            <a:pPr>
              <a:lnSpc>
                <a:spcPct val="110000"/>
              </a:lnSpc>
              <a:buFont typeface="Arial" panose="020B0604020202020204" pitchFamily="34" charset="0"/>
              <a:buChar char="•"/>
            </a:pPr>
            <a:r>
              <a:rPr lang="en-US" sz="1100"/>
              <a:t>Best Practice 7: Keep Prompts Efficient Length</a:t>
            </a:r>
          </a:p>
        </p:txBody>
      </p:sp>
    </p:spTree>
    <p:extLst>
      <p:ext uri="{BB962C8B-B14F-4D97-AF65-F5344CB8AC3E}">
        <p14:creationId xmlns:p14="http://schemas.microsoft.com/office/powerpoint/2010/main" val="2324062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52F8F-DF03-15F9-B36B-A4AAA124135B}"/>
              </a:ext>
            </a:extLst>
          </p:cNvPr>
          <p:cNvSpPr>
            <a:spLocks noGrp="1"/>
          </p:cNvSpPr>
          <p:nvPr>
            <p:ph type="title"/>
          </p:nvPr>
        </p:nvSpPr>
        <p:spPr>
          <a:xfrm>
            <a:off x="321732" y="5111854"/>
            <a:ext cx="3739279" cy="1389888"/>
          </a:xfrm>
        </p:spPr>
        <p:txBody>
          <a:bodyPr vert="horz" lIns="91440" tIns="45720" rIns="91440" bIns="45720" rtlCol="0" anchor="t">
            <a:normAutofit/>
          </a:bodyPr>
          <a:lstStyle/>
          <a:p>
            <a:r>
              <a:rPr lang="en-US" sz="3000" b="0" kern="1200">
                <a:latin typeface="+mj-lt"/>
                <a:ea typeface="+mj-ea"/>
                <a:cs typeface="+mj-cs"/>
              </a:rPr>
              <a:t>Visual: AWS Cloud Icons with AI Nodes</a:t>
            </a:r>
          </a:p>
        </p:txBody>
      </p:sp>
      <p:pic>
        <p:nvPicPr>
          <p:cNvPr id="4" name="Content Placeholder 3" descr="Cloud Network and Computing Concept">
            <a:extLst>
              <a:ext uri="{FF2B5EF4-FFF2-40B4-BE49-F238E27FC236}">
                <a16:creationId xmlns:a16="http://schemas.microsoft.com/office/drawing/2014/main" id="{DFCA46AE-27A9-4E02-87F0-BD36FC9A398E}"/>
              </a:ext>
            </a:extLst>
          </p:cNvPr>
          <p:cNvPicPr>
            <a:picLocks noGrp="1" noChangeAspect="1"/>
          </p:cNvPicPr>
          <p:nvPr>
            <p:ph type="pic" sz="quarter" idx="15"/>
          </p:nvPr>
        </p:nvPicPr>
        <p:blipFill>
          <a:blip r:embed="rId3"/>
          <a:srcRect t="27497" r="-1" b="15168"/>
          <a:stretch>
            <a:fillRect/>
          </a:stretch>
        </p:blipFill>
        <p:spPr>
          <a:xfrm>
            <a:off x="339373" y="320043"/>
            <a:ext cx="11509730" cy="4404825"/>
          </a:xfrm>
          <a:prstGeom prst="rect">
            <a:avLst/>
          </a:prstGeom>
          <a:noFill/>
        </p:spPr>
      </p:pic>
      <p:sp>
        <p:nvSpPr>
          <p:cNvPr id="5" name="TextBox 4">
            <a:extLst>
              <a:ext uri="{FF2B5EF4-FFF2-40B4-BE49-F238E27FC236}">
                <a16:creationId xmlns:a16="http://schemas.microsoft.com/office/drawing/2014/main" id="{503E02E3-05ED-4B02-8A53-558E25EA28C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51928" y="5111854"/>
            <a:ext cx="6400800" cy="1389888"/>
          </a:xfrm>
          <a:prstGeom prst="rect">
            <a:avLst/>
          </a:prstGeom>
        </p:spPr>
        <p:txBody>
          <a:bodyPr>
            <a:normAutofit/>
          </a:bodyPr>
          <a:lstStyle/>
          <a:p>
            <a:pPr marL="0" indent="0">
              <a:lnSpc>
                <a:spcPct val="90000"/>
              </a:lnSpc>
              <a:spcBef>
                <a:spcPts val="2500"/>
              </a:spcBef>
              <a:spcAft>
                <a:spcPts val="600"/>
              </a:spcAft>
              <a:buNone/>
            </a:pPr>
            <a:r>
              <a:rPr lang="en-US" sz="900" b="1"/>
              <a:t>Cloud Infrastructure Representation</a:t>
            </a:r>
          </a:p>
          <a:p>
            <a:pPr marL="0" lvl="1" indent="0">
              <a:lnSpc>
                <a:spcPct val="90000"/>
              </a:lnSpc>
              <a:spcBef>
                <a:spcPts val="1000"/>
              </a:spcBef>
              <a:spcAft>
                <a:spcPts val="600"/>
              </a:spcAft>
              <a:buNone/>
            </a:pPr>
            <a:r>
              <a:rPr lang="en-US" sz="900"/>
              <a:t>AWS cloud icons depict the fundamental infrastructure enabling scalable AI model deployment.</a:t>
            </a:r>
          </a:p>
          <a:p>
            <a:pPr marL="0" indent="0">
              <a:lnSpc>
                <a:spcPct val="90000"/>
              </a:lnSpc>
              <a:spcBef>
                <a:spcPts val="2500"/>
              </a:spcBef>
              <a:spcAft>
                <a:spcPts val="600"/>
              </a:spcAft>
              <a:buNone/>
            </a:pPr>
            <a:r>
              <a:rPr lang="en-US" sz="900" b="1"/>
              <a:t>AI Nodes Integration</a:t>
            </a:r>
          </a:p>
          <a:p>
            <a:pPr marL="0" lvl="1" indent="0">
              <a:lnSpc>
                <a:spcPct val="90000"/>
              </a:lnSpc>
              <a:spcBef>
                <a:spcPts val="1000"/>
              </a:spcBef>
              <a:spcAft>
                <a:spcPts val="600"/>
              </a:spcAft>
              <a:buNone/>
            </a:pPr>
            <a:r>
              <a:rPr lang="en-US" sz="900"/>
              <a:t>AI nodes illustrate the components involved in prompt engineering and AI workflows within AWS.</a:t>
            </a:r>
          </a:p>
        </p:txBody>
      </p:sp>
    </p:spTree>
    <p:extLst>
      <p:ext uri="{BB962C8B-B14F-4D97-AF65-F5344CB8AC3E}">
        <p14:creationId xmlns:p14="http://schemas.microsoft.com/office/powerpoint/2010/main" val="1217424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00A53-F27E-37FE-D909-7CFC3969E747}"/>
              </a:ext>
            </a:extLst>
          </p:cNvPr>
          <p:cNvSpPr>
            <a:spLocks noGrp="1"/>
          </p:cNvSpPr>
          <p:nvPr>
            <p:ph type="title"/>
          </p:nvPr>
        </p:nvSpPr>
        <p:spPr>
          <a:xfrm>
            <a:off x="429768" y="1810512"/>
            <a:ext cx="7772400" cy="4562856"/>
          </a:xfrm>
        </p:spPr>
        <p:txBody>
          <a:bodyPr anchor="b">
            <a:normAutofit/>
          </a:bodyPr>
          <a:lstStyle/>
          <a:p>
            <a:r>
              <a:rPr lang="en-US"/>
              <a:t>Best Practice 1: Be Specific and Clear</a:t>
            </a:r>
          </a:p>
        </p:txBody>
      </p:sp>
      <p:sp>
        <p:nvSpPr>
          <p:cNvPr id="7" name="Text Placeholder 2">
            <a:extLst>
              <a:ext uri="{FF2B5EF4-FFF2-40B4-BE49-F238E27FC236}">
                <a16:creationId xmlns:a16="http://schemas.microsoft.com/office/drawing/2014/main" id="{F0B9FDE0-5FEB-4B2B-BEC5-C309C871F30B}"/>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83289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4995C-E8B7-5395-D198-0D5017B931F1}"/>
              </a:ext>
            </a:extLst>
          </p:cNvPr>
          <p:cNvSpPr>
            <a:spLocks noGrp="1"/>
          </p:cNvSpPr>
          <p:nvPr>
            <p:ph type="title"/>
          </p:nvPr>
        </p:nvSpPr>
        <p:spPr>
          <a:xfrm>
            <a:off x="429768" y="548640"/>
            <a:ext cx="6135624" cy="1143000"/>
          </a:xfrm>
        </p:spPr>
        <p:txBody>
          <a:bodyPr vert="horz" lIns="91440" tIns="45720" rIns="91440" bIns="45720" rtlCol="0" anchor="b">
            <a:normAutofit/>
          </a:bodyPr>
          <a:lstStyle/>
          <a:p>
            <a:r>
              <a:rPr lang="en-US" b="0" kern="1200">
                <a:latin typeface="+mj-lt"/>
                <a:ea typeface="+mj-ea"/>
                <a:cs typeface="+mj-cs"/>
              </a:rPr>
              <a:t>Clear Prompts Guide Accurate AI Responses</a:t>
            </a:r>
          </a:p>
        </p:txBody>
      </p:sp>
      <p:sp>
        <p:nvSpPr>
          <p:cNvPr id="5" name="TextBox 4">
            <a:extLst>
              <a:ext uri="{FF2B5EF4-FFF2-40B4-BE49-F238E27FC236}">
                <a16:creationId xmlns:a16="http://schemas.microsoft.com/office/drawing/2014/main" id="{FFB6F618-DDA3-43AF-988B-536B2940742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828800"/>
            <a:ext cx="6135624" cy="4489704"/>
          </a:xfrm>
          <a:prstGeom prst="rect">
            <a:avLst/>
          </a:prstGeom>
        </p:spPr>
        <p:txBody>
          <a:bodyPr>
            <a:normAutofit/>
          </a:bodyPr>
          <a:lstStyle/>
          <a:p>
            <a:pPr marL="0" indent="0">
              <a:spcBef>
                <a:spcPts val="2500"/>
              </a:spcBef>
              <a:spcAft>
                <a:spcPts val="600"/>
              </a:spcAft>
              <a:buNone/>
            </a:pPr>
            <a:r>
              <a:rPr lang="en-US" sz="1400" b="1"/>
              <a:t>Importance of Specificity</a:t>
            </a:r>
          </a:p>
          <a:p>
            <a:pPr marL="0" lvl="1" indent="0">
              <a:spcBef>
                <a:spcPts val="1000"/>
              </a:spcBef>
              <a:spcAft>
                <a:spcPts val="600"/>
              </a:spcAft>
              <a:buNone/>
            </a:pPr>
            <a:r>
              <a:rPr lang="en-US" sz="1400"/>
              <a:t>Clear and specific prompts enable AI to deliver more accurate and relevant responses tailored to user needs.</a:t>
            </a:r>
          </a:p>
          <a:p>
            <a:pPr marL="0" indent="0">
              <a:spcBef>
                <a:spcPts val="2500"/>
              </a:spcBef>
              <a:spcAft>
                <a:spcPts val="600"/>
              </a:spcAft>
              <a:buNone/>
            </a:pPr>
            <a:r>
              <a:rPr lang="en-US" sz="1400" b="1"/>
              <a:t>Improved Output Quality</a:t>
            </a:r>
          </a:p>
          <a:p>
            <a:pPr marL="0" lvl="1" indent="0">
              <a:spcBef>
                <a:spcPts val="1000"/>
              </a:spcBef>
              <a:spcAft>
                <a:spcPts val="600"/>
              </a:spcAft>
              <a:buNone/>
            </a:pPr>
            <a:r>
              <a:rPr lang="en-US" sz="1400"/>
              <a:t>Detailed prompts reduce ambiguity, resulting in higher quality AI-generated content and better user satisfaction.</a:t>
            </a:r>
          </a:p>
        </p:txBody>
      </p:sp>
      <p:pic>
        <p:nvPicPr>
          <p:cNvPr id="4" name="Content Placeholder 3" descr="AI Artificial intelligence innovation internet computer technology">
            <a:extLst>
              <a:ext uri="{FF2B5EF4-FFF2-40B4-BE49-F238E27FC236}">
                <a16:creationId xmlns:a16="http://schemas.microsoft.com/office/drawing/2014/main" id="{834E0048-0E6F-4A51-A343-6B8F08937F99}"/>
              </a:ext>
            </a:extLst>
          </p:cNvPr>
          <p:cNvPicPr>
            <a:picLocks noGrp="1" noChangeAspect="1"/>
          </p:cNvPicPr>
          <p:nvPr>
            <p:ph type="pic" sz="quarter" idx="13"/>
          </p:nvPr>
        </p:nvPicPr>
        <p:blipFill>
          <a:blip r:embed="rId3"/>
          <a:srcRect l="26054" r="25326" b="1"/>
          <a:stretch>
            <a:fillRect/>
          </a:stretch>
        </p:blipFill>
        <p:spPr>
          <a:xfrm>
            <a:off x="7353304" y="352327"/>
            <a:ext cx="4495799" cy="6172200"/>
          </a:xfrm>
          <a:prstGeom prst="rect">
            <a:avLst/>
          </a:prstGeom>
          <a:noFill/>
        </p:spPr>
      </p:pic>
    </p:spTree>
    <p:extLst>
      <p:ext uri="{BB962C8B-B14F-4D97-AF65-F5344CB8AC3E}">
        <p14:creationId xmlns:p14="http://schemas.microsoft.com/office/powerpoint/2010/main" val="3210048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99D01-52E8-1200-9CAB-06321E3C180C}"/>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a:latin typeface="+mj-lt"/>
                <a:ea typeface="+mj-ea"/>
                <a:cs typeface="+mj-cs"/>
              </a:rPr>
              <a:t>Example: 'List 3 Cloud Benefits'</a:t>
            </a:r>
          </a:p>
        </p:txBody>
      </p:sp>
      <p:sp>
        <p:nvSpPr>
          <p:cNvPr id="5" name="TextBox 4">
            <a:extLst>
              <a:ext uri="{FF2B5EF4-FFF2-40B4-BE49-F238E27FC236}">
                <a16:creationId xmlns:a16="http://schemas.microsoft.com/office/drawing/2014/main" id="{033A63C4-7CD0-4DD2-8FE2-36E5A039FB6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lnSpc>
                <a:spcPct val="90000"/>
              </a:lnSpc>
              <a:spcBef>
                <a:spcPts val="2500"/>
              </a:spcBef>
              <a:spcAft>
                <a:spcPts val="600"/>
              </a:spcAft>
              <a:buNone/>
            </a:pPr>
            <a:r>
              <a:rPr lang="en-US" sz="1400" b="1"/>
              <a:t>Concise Prompting</a:t>
            </a:r>
          </a:p>
          <a:p>
            <a:pPr marL="0" lvl="1" indent="0">
              <a:lnSpc>
                <a:spcPct val="90000"/>
              </a:lnSpc>
              <a:spcBef>
                <a:spcPts val="1000"/>
              </a:spcBef>
              <a:spcAft>
                <a:spcPts val="600"/>
              </a:spcAft>
              <a:buNone/>
            </a:pPr>
            <a:r>
              <a:rPr lang="en-US" sz="1400"/>
              <a:t>Clear and focused prompts help AI provide precise and relevant answers efficiently.</a:t>
            </a:r>
          </a:p>
          <a:p>
            <a:pPr marL="0" indent="0">
              <a:lnSpc>
                <a:spcPct val="90000"/>
              </a:lnSpc>
              <a:spcBef>
                <a:spcPts val="2500"/>
              </a:spcBef>
              <a:spcAft>
                <a:spcPts val="600"/>
              </a:spcAft>
              <a:buNone/>
            </a:pPr>
            <a:r>
              <a:rPr lang="en-US" sz="1400" b="1"/>
              <a:t>Cloud Benefits Listing</a:t>
            </a:r>
          </a:p>
          <a:p>
            <a:pPr marL="0" lvl="1" indent="0">
              <a:lnSpc>
                <a:spcPct val="90000"/>
              </a:lnSpc>
              <a:spcBef>
                <a:spcPts val="1000"/>
              </a:spcBef>
              <a:spcAft>
                <a:spcPts val="600"/>
              </a:spcAft>
              <a:buNone/>
            </a:pPr>
            <a:r>
              <a:rPr lang="en-US" sz="1400"/>
              <a:t>Listing benefits helps summarize key advantages of cloud technology in a straightforward way.</a:t>
            </a:r>
          </a:p>
          <a:p>
            <a:pPr marL="0" indent="0">
              <a:lnSpc>
                <a:spcPct val="90000"/>
              </a:lnSpc>
              <a:spcBef>
                <a:spcPts val="2500"/>
              </a:spcBef>
              <a:spcAft>
                <a:spcPts val="600"/>
              </a:spcAft>
              <a:buNone/>
            </a:pPr>
            <a:r>
              <a:rPr lang="en-US" sz="1400" b="1"/>
              <a:t>Effective AI Communication</a:t>
            </a:r>
          </a:p>
          <a:p>
            <a:pPr marL="0" lvl="1" indent="0">
              <a:lnSpc>
                <a:spcPct val="90000"/>
              </a:lnSpc>
              <a:spcBef>
                <a:spcPts val="1000"/>
              </a:spcBef>
              <a:spcAft>
                <a:spcPts val="600"/>
              </a:spcAft>
              <a:buNone/>
            </a:pPr>
            <a:r>
              <a:rPr lang="en-US" sz="1400"/>
              <a:t>Well-structured prompts enhance AI comprehension and produce more useful and accurate responses.</a:t>
            </a:r>
          </a:p>
        </p:txBody>
      </p:sp>
      <p:pic>
        <p:nvPicPr>
          <p:cNvPr id="4" name="Content Placeholder 3" descr="Cloud computing applications and data security illustration. Cloud computing or the cloud, is a secure computer network designed for sharing software apps, data and other resources over internet computer network between computers, mobile computers, smartphones and other electronic devices connected to the cloud network.">
            <a:extLst>
              <a:ext uri="{FF2B5EF4-FFF2-40B4-BE49-F238E27FC236}">
                <a16:creationId xmlns:a16="http://schemas.microsoft.com/office/drawing/2014/main" id="{3C1A9679-7E25-4FE4-8425-7E2E43722FE9}"/>
              </a:ext>
            </a:extLst>
          </p:cNvPr>
          <p:cNvPicPr>
            <a:picLocks noGrp="1" noChangeAspect="1"/>
          </p:cNvPicPr>
          <p:nvPr>
            <p:ph idx="1"/>
          </p:nvPr>
        </p:nvPicPr>
        <p:blipFill>
          <a:blip r:embed="rId3"/>
          <a:stretch>
            <a:fillRect/>
          </a:stretch>
        </p:blipFill>
        <p:spPr>
          <a:xfrm>
            <a:off x="5494082" y="553616"/>
            <a:ext cx="5752566" cy="5752566"/>
          </a:xfrm>
          <a:prstGeom prst="rect">
            <a:avLst/>
          </a:prstGeom>
          <a:noFill/>
        </p:spPr>
      </p:pic>
    </p:spTree>
    <p:extLst>
      <p:ext uri="{BB962C8B-B14F-4D97-AF65-F5344CB8AC3E}">
        <p14:creationId xmlns:p14="http://schemas.microsoft.com/office/powerpoint/2010/main" val="3808325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86F94-E21A-2B02-D4E8-444EDE460246}"/>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a:latin typeface="+mj-lt"/>
                <a:ea typeface="+mj-ea"/>
                <a:cs typeface="+mj-cs"/>
              </a:rPr>
              <a:t>Image: Magnifying Glass over Prompt Text</a:t>
            </a:r>
          </a:p>
        </p:txBody>
      </p:sp>
      <p:sp>
        <p:nvSpPr>
          <p:cNvPr id="5" name="TextBox 4">
            <a:extLst>
              <a:ext uri="{FF2B5EF4-FFF2-40B4-BE49-F238E27FC236}">
                <a16:creationId xmlns:a16="http://schemas.microsoft.com/office/drawing/2014/main" id="{9FC9083B-C37B-41FF-AC6B-B5FCA34C259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spcBef>
                <a:spcPts val="2500"/>
              </a:spcBef>
              <a:spcAft>
                <a:spcPts val="600"/>
              </a:spcAft>
              <a:buNone/>
            </a:pPr>
            <a:r>
              <a:rPr lang="en-US" sz="1400" b="1"/>
              <a:t>Symbol of Scrutiny</a:t>
            </a:r>
          </a:p>
          <a:p>
            <a:pPr marL="0" lvl="1" indent="0">
              <a:spcBef>
                <a:spcPts val="1000"/>
              </a:spcBef>
              <a:spcAft>
                <a:spcPts val="600"/>
              </a:spcAft>
              <a:buNone/>
            </a:pPr>
            <a:r>
              <a:rPr lang="en-US" sz="1400"/>
              <a:t>A magnifying glass represents detailed examination and the need for thorough understanding of prompts.</a:t>
            </a:r>
          </a:p>
          <a:p>
            <a:pPr marL="0" indent="0">
              <a:spcBef>
                <a:spcPts val="2500"/>
              </a:spcBef>
              <a:spcAft>
                <a:spcPts val="600"/>
              </a:spcAft>
              <a:buNone/>
            </a:pPr>
            <a:r>
              <a:rPr lang="en-US" sz="1400" b="1"/>
              <a:t>Ensuring Clarity and Precision</a:t>
            </a:r>
          </a:p>
          <a:p>
            <a:pPr marL="0" lvl="1" indent="0">
              <a:spcBef>
                <a:spcPts val="1000"/>
              </a:spcBef>
              <a:spcAft>
                <a:spcPts val="600"/>
              </a:spcAft>
              <a:buNone/>
            </a:pPr>
            <a:r>
              <a:rPr lang="en-US" sz="1400"/>
              <a:t>Careful review of prompts helps ensure they are clear, precise, and effective for intended use.</a:t>
            </a:r>
          </a:p>
        </p:txBody>
      </p:sp>
      <p:pic>
        <p:nvPicPr>
          <p:cNvPr id="4" name="Content Placeholder 3" descr="Magnifying glass lying on linen">
            <a:extLst>
              <a:ext uri="{FF2B5EF4-FFF2-40B4-BE49-F238E27FC236}">
                <a16:creationId xmlns:a16="http://schemas.microsoft.com/office/drawing/2014/main" id="{21ED478B-665B-4633-B4BA-7070B067651C}"/>
              </a:ext>
            </a:extLst>
          </p:cNvPr>
          <p:cNvPicPr>
            <a:picLocks noGrp="1" noChangeAspect="1"/>
          </p:cNvPicPr>
          <p:nvPr>
            <p:ph idx="1"/>
          </p:nvPr>
        </p:nvPicPr>
        <p:blipFill>
          <a:blip r:embed="rId3"/>
          <a:stretch>
            <a:fillRect/>
          </a:stretch>
        </p:blipFill>
        <p:spPr>
          <a:xfrm>
            <a:off x="5136995" y="1271624"/>
            <a:ext cx="6466741" cy="4316549"/>
          </a:xfrm>
          <a:prstGeom prst="rect">
            <a:avLst/>
          </a:prstGeom>
          <a:noFill/>
        </p:spPr>
      </p:pic>
    </p:spTree>
    <p:extLst>
      <p:ext uri="{BB962C8B-B14F-4D97-AF65-F5344CB8AC3E}">
        <p14:creationId xmlns:p14="http://schemas.microsoft.com/office/powerpoint/2010/main" val="3865749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E436-E1DE-604C-3E24-2EEFA664B052}"/>
              </a:ext>
            </a:extLst>
          </p:cNvPr>
          <p:cNvSpPr>
            <a:spLocks noGrp="1"/>
          </p:cNvSpPr>
          <p:nvPr>
            <p:ph type="title"/>
          </p:nvPr>
        </p:nvSpPr>
        <p:spPr>
          <a:xfrm>
            <a:off x="429768" y="1810512"/>
            <a:ext cx="7772400" cy="4562856"/>
          </a:xfrm>
        </p:spPr>
        <p:txBody>
          <a:bodyPr anchor="b">
            <a:normAutofit/>
          </a:bodyPr>
          <a:lstStyle/>
          <a:p>
            <a:r>
              <a:rPr lang="en-US"/>
              <a:t>Best Practice 2: Use Concise Structure</a:t>
            </a:r>
          </a:p>
        </p:txBody>
      </p:sp>
      <p:sp>
        <p:nvSpPr>
          <p:cNvPr id="7" name="Text Placeholder 2">
            <a:extLst>
              <a:ext uri="{FF2B5EF4-FFF2-40B4-BE49-F238E27FC236}">
                <a16:creationId xmlns:a16="http://schemas.microsoft.com/office/drawing/2014/main" id="{E8F5FEC2-C9C3-7321-7A18-5F2CBA8EF4E7}"/>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142583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138CB-F300-E2D9-9FE5-830863DE7F4B}"/>
              </a:ext>
            </a:extLst>
          </p:cNvPr>
          <p:cNvSpPr>
            <a:spLocks noGrp="1"/>
          </p:cNvSpPr>
          <p:nvPr>
            <p:ph type="title"/>
          </p:nvPr>
        </p:nvSpPr>
        <p:spPr>
          <a:xfrm>
            <a:off x="429768" y="548640"/>
            <a:ext cx="6135624" cy="1143000"/>
          </a:xfrm>
        </p:spPr>
        <p:txBody>
          <a:bodyPr vert="horz" lIns="91440" tIns="45720" rIns="91440" bIns="45720" rtlCol="0" anchor="b">
            <a:normAutofit/>
          </a:bodyPr>
          <a:lstStyle/>
          <a:p>
            <a:r>
              <a:rPr lang="en-US" b="0" kern="1200">
                <a:latin typeface="+mj-lt"/>
                <a:ea typeface="+mj-ea"/>
                <a:cs typeface="+mj-cs"/>
              </a:rPr>
              <a:t>Break Complex Tasks Into Simple Steps</a:t>
            </a:r>
          </a:p>
        </p:txBody>
      </p:sp>
      <p:sp>
        <p:nvSpPr>
          <p:cNvPr id="5" name="TextBox 4">
            <a:extLst>
              <a:ext uri="{FF2B5EF4-FFF2-40B4-BE49-F238E27FC236}">
                <a16:creationId xmlns:a16="http://schemas.microsoft.com/office/drawing/2014/main" id="{F3EEE869-11EC-4D43-92FB-D96CFA394FE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828800"/>
            <a:ext cx="6135624" cy="4489704"/>
          </a:xfrm>
          <a:prstGeom prst="rect">
            <a:avLst/>
          </a:prstGeom>
        </p:spPr>
        <p:txBody>
          <a:bodyPr>
            <a:normAutofit/>
          </a:bodyPr>
          <a:lstStyle/>
          <a:p>
            <a:pPr marL="0" indent="0">
              <a:spcBef>
                <a:spcPts val="2500"/>
              </a:spcBef>
              <a:spcAft>
                <a:spcPts val="600"/>
              </a:spcAft>
              <a:buNone/>
            </a:pPr>
            <a:r>
              <a:rPr lang="en-US" sz="1400" b="1"/>
              <a:t>Importance of Conciseness</a:t>
            </a:r>
          </a:p>
          <a:p>
            <a:pPr marL="0" lvl="1" indent="0">
              <a:spcBef>
                <a:spcPts val="1000"/>
              </a:spcBef>
              <a:spcAft>
                <a:spcPts val="600"/>
              </a:spcAft>
              <a:buNone/>
            </a:pPr>
            <a:r>
              <a:rPr lang="en-US" sz="1400"/>
              <a:t>Concise prompts reduce ambiguity and make instructions clearer for AI processing.</a:t>
            </a:r>
          </a:p>
          <a:p>
            <a:pPr marL="0" indent="0">
              <a:spcBef>
                <a:spcPts val="2500"/>
              </a:spcBef>
              <a:spcAft>
                <a:spcPts val="600"/>
              </a:spcAft>
              <a:buNone/>
            </a:pPr>
            <a:r>
              <a:rPr lang="en-US" sz="1400" b="1"/>
              <a:t>Stepwise Task Breakdown</a:t>
            </a:r>
          </a:p>
          <a:p>
            <a:pPr marL="0" lvl="1" indent="0">
              <a:spcBef>
                <a:spcPts val="1000"/>
              </a:spcBef>
              <a:spcAft>
                <a:spcPts val="600"/>
              </a:spcAft>
              <a:buNone/>
            </a:pPr>
            <a:r>
              <a:rPr lang="en-US" sz="1400"/>
              <a:t>Breaking tasks into sequential steps helps AI understand and execute complex instructions effectively.</a:t>
            </a:r>
          </a:p>
          <a:p>
            <a:pPr marL="0" indent="0">
              <a:spcBef>
                <a:spcPts val="2500"/>
              </a:spcBef>
              <a:spcAft>
                <a:spcPts val="600"/>
              </a:spcAft>
              <a:buNone/>
            </a:pPr>
            <a:r>
              <a:rPr lang="en-US" sz="1400" b="1"/>
              <a:t>Improved AI Execution</a:t>
            </a:r>
          </a:p>
          <a:p>
            <a:pPr marL="0" lvl="1" indent="0">
              <a:spcBef>
                <a:spcPts val="1000"/>
              </a:spcBef>
              <a:spcAft>
                <a:spcPts val="600"/>
              </a:spcAft>
              <a:buNone/>
            </a:pPr>
            <a:r>
              <a:rPr lang="en-US" sz="1400"/>
              <a:t>Simplified structured prompts help AI perform tasks accurately and efficiently.</a:t>
            </a:r>
          </a:p>
        </p:txBody>
      </p:sp>
      <p:pic>
        <p:nvPicPr>
          <p:cNvPr id="4" name="Content Placeholder 3" descr="senior man peering around rusty door . Model is dressed in a shabby old coat , he has theatrical make up on consisting of a large false nose and white wispy hair.">
            <a:extLst>
              <a:ext uri="{FF2B5EF4-FFF2-40B4-BE49-F238E27FC236}">
                <a16:creationId xmlns:a16="http://schemas.microsoft.com/office/drawing/2014/main" id="{0E50CA0B-EF94-4ABA-A922-079EEF33C7AD}"/>
              </a:ext>
            </a:extLst>
          </p:cNvPr>
          <p:cNvPicPr>
            <a:picLocks noGrp="1" noChangeAspect="1"/>
          </p:cNvPicPr>
          <p:nvPr>
            <p:ph type="pic" sz="quarter" idx="13"/>
          </p:nvPr>
        </p:nvPicPr>
        <p:blipFill>
          <a:blip r:embed="rId3"/>
          <a:srcRect r="-1" b="8359"/>
          <a:stretch>
            <a:fillRect/>
          </a:stretch>
        </p:blipFill>
        <p:spPr>
          <a:xfrm>
            <a:off x="7353304" y="352327"/>
            <a:ext cx="4495799" cy="6172200"/>
          </a:xfrm>
          <a:prstGeom prst="rect">
            <a:avLst/>
          </a:prstGeom>
          <a:noFill/>
        </p:spPr>
      </p:pic>
    </p:spTree>
    <p:extLst>
      <p:ext uri="{BB962C8B-B14F-4D97-AF65-F5344CB8AC3E}">
        <p14:creationId xmlns:p14="http://schemas.microsoft.com/office/powerpoint/2010/main" val="1086696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4F108-4F3E-7A10-1E56-24424805338F}"/>
              </a:ext>
            </a:extLst>
          </p:cNvPr>
          <p:cNvSpPr>
            <a:spLocks noGrp="1"/>
          </p:cNvSpPr>
          <p:nvPr>
            <p:ph type="title"/>
          </p:nvPr>
        </p:nvSpPr>
        <p:spPr>
          <a:xfrm>
            <a:off x="429767" y="320040"/>
            <a:ext cx="4573413" cy="932688"/>
          </a:xfrm>
        </p:spPr>
        <p:txBody>
          <a:bodyPr vert="horz" lIns="91440" tIns="45720" rIns="91440" bIns="45720" rtlCol="0" anchor="b">
            <a:normAutofit/>
          </a:bodyPr>
          <a:lstStyle/>
          <a:p>
            <a:r>
              <a:rPr lang="en-US" sz="3000" b="0" kern="1200">
                <a:latin typeface="+mj-lt"/>
                <a:ea typeface="+mj-ea"/>
                <a:cs typeface="+mj-cs"/>
              </a:rPr>
              <a:t>Visual: Task Broken Into Boxes</a:t>
            </a:r>
          </a:p>
        </p:txBody>
      </p:sp>
      <p:sp>
        <p:nvSpPr>
          <p:cNvPr id="5" name="TextBox 4">
            <a:extLst>
              <a:ext uri="{FF2B5EF4-FFF2-40B4-BE49-F238E27FC236}">
                <a16:creationId xmlns:a16="http://schemas.microsoft.com/office/drawing/2014/main" id="{429FF633-43F8-4717-A8F8-033C5594280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1380744"/>
            <a:ext cx="4573413"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Task Segmentation</a:t>
            </a:r>
          </a:p>
          <a:p>
            <a:pPr marL="0" lvl="1" indent="0">
              <a:spcBef>
                <a:spcPts val="1000"/>
              </a:spcBef>
              <a:spcAft>
                <a:spcPts val="600"/>
              </a:spcAft>
              <a:buFont typeface="Arial" panose="020B0604020202020204" pitchFamily="34" charset="0"/>
              <a:buNone/>
            </a:pPr>
            <a:r>
              <a:rPr lang="en-US" sz="1400"/>
              <a:t>Breaking down complex tasks into smaller components makes the work more manageable and understandable.</a:t>
            </a:r>
          </a:p>
          <a:p>
            <a:pPr marL="0" indent="0">
              <a:spcBef>
                <a:spcPts val="2500"/>
              </a:spcBef>
              <a:spcAft>
                <a:spcPts val="600"/>
              </a:spcAft>
              <a:buFont typeface="Arial" panose="020B0604020202020204" pitchFamily="34" charset="0"/>
              <a:buNone/>
            </a:pPr>
            <a:r>
              <a:rPr lang="en-US" sz="1400" b="1"/>
              <a:t>Enhanced Understanding</a:t>
            </a:r>
          </a:p>
          <a:p>
            <a:pPr marL="0" lvl="1" indent="0">
              <a:spcBef>
                <a:spcPts val="1000"/>
              </a:spcBef>
              <a:spcAft>
                <a:spcPts val="600"/>
              </a:spcAft>
              <a:buFont typeface="Arial" panose="020B0604020202020204" pitchFamily="34" charset="0"/>
              <a:buNone/>
            </a:pPr>
            <a:r>
              <a:rPr lang="en-US" sz="1400"/>
              <a:t>Visual segmentation aids in grasping the structure and flow of the task effectively.</a:t>
            </a:r>
          </a:p>
        </p:txBody>
      </p:sp>
      <p:pic>
        <p:nvPicPr>
          <p:cNvPr id="4" name="Content Placeholder 3" descr="Multicolored pins connected via black strings with a red card. Representing spreads and connections map on pure white background.">
            <a:extLst>
              <a:ext uri="{FF2B5EF4-FFF2-40B4-BE49-F238E27FC236}">
                <a16:creationId xmlns:a16="http://schemas.microsoft.com/office/drawing/2014/main" id="{A2C1CF64-8EF6-44BB-A26E-3AA89DDD69C7}"/>
              </a:ext>
            </a:extLst>
          </p:cNvPr>
          <p:cNvPicPr>
            <a:picLocks noGrp="1" noChangeAspect="1"/>
          </p:cNvPicPr>
          <p:nvPr>
            <p:ph type="pic" sz="quarter" idx="13"/>
          </p:nvPr>
        </p:nvPicPr>
        <p:blipFill>
          <a:blip r:embed="rId3"/>
          <a:srcRect r="33907" b="-2"/>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2070501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0C2C6-756B-2FA5-CC00-41A64D0586C7}"/>
              </a:ext>
            </a:extLst>
          </p:cNvPr>
          <p:cNvSpPr>
            <a:spLocks noGrp="1"/>
          </p:cNvSpPr>
          <p:nvPr>
            <p:ph type="title"/>
          </p:nvPr>
        </p:nvSpPr>
        <p:spPr>
          <a:xfrm>
            <a:off x="429768" y="1810512"/>
            <a:ext cx="7772400" cy="4562856"/>
          </a:xfrm>
        </p:spPr>
        <p:txBody>
          <a:bodyPr anchor="b">
            <a:normAutofit/>
          </a:bodyPr>
          <a:lstStyle/>
          <a:p>
            <a:r>
              <a:rPr lang="en-US"/>
              <a:t>Best Practice 3: Provide Context</a:t>
            </a:r>
          </a:p>
        </p:txBody>
      </p:sp>
      <p:sp>
        <p:nvSpPr>
          <p:cNvPr id="7" name="Text Placeholder 2">
            <a:extLst>
              <a:ext uri="{FF2B5EF4-FFF2-40B4-BE49-F238E27FC236}">
                <a16:creationId xmlns:a16="http://schemas.microsoft.com/office/drawing/2014/main" id="{5C3C7694-DCF9-44D3-544A-10C66307F884}"/>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536151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3A9C1-0020-83D7-D60E-7A55E28AD35E}"/>
              </a:ext>
            </a:extLst>
          </p:cNvPr>
          <p:cNvSpPr>
            <a:spLocks noGrp="1"/>
          </p:cNvSpPr>
          <p:nvPr>
            <p:ph type="title"/>
          </p:nvPr>
        </p:nvSpPr>
        <p:spPr>
          <a:xfrm>
            <a:off x="429768" y="640080"/>
            <a:ext cx="11155680" cy="970463"/>
          </a:xfrm>
        </p:spPr>
        <p:txBody>
          <a:bodyPr vert="horz" lIns="91440" tIns="45720" rIns="91440" bIns="45720" rtlCol="0" anchor="ctr">
            <a:normAutofit/>
          </a:bodyPr>
          <a:lstStyle/>
          <a:p>
            <a:r>
              <a:rPr lang="en-US" b="0" kern="1200">
                <a:latin typeface="+mj-lt"/>
                <a:ea typeface="+mj-ea"/>
                <a:cs typeface="+mj-cs"/>
              </a:rPr>
              <a:t>Background Info Boosts AI Relevance</a:t>
            </a:r>
          </a:p>
        </p:txBody>
      </p:sp>
      <p:pic>
        <p:nvPicPr>
          <p:cNvPr id="4" name="Content Placeholder 3" descr="A computer futuristic digital program hud interface with a personal control system over a network, in which the computer uses the interface to interact with the user.">
            <a:extLst>
              <a:ext uri="{FF2B5EF4-FFF2-40B4-BE49-F238E27FC236}">
                <a16:creationId xmlns:a16="http://schemas.microsoft.com/office/drawing/2014/main" id="{CFD304EA-845F-4C51-9B50-3AC6896097B5}"/>
              </a:ext>
            </a:extLst>
          </p:cNvPr>
          <p:cNvPicPr>
            <a:picLocks noGrp="1" noChangeAspect="1"/>
          </p:cNvPicPr>
          <p:nvPr>
            <p:ph type="pic" sz="quarter" idx="13"/>
          </p:nvPr>
        </p:nvPicPr>
        <p:blipFill>
          <a:blip r:embed="rId3"/>
          <a:srcRect l="10047" r="16337" b="1"/>
          <a:stretch>
            <a:fillRect/>
          </a:stretch>
        </p:blipFill>
        <p:spPr>
          <a:xfrm>
            <a:off x="429768" y="1828800"/>
            <a:ext cx="6176399" cy="4425696"/>
          </a:xfrm>
          <a:prstGeom prst="rect">
            <a:avLst/>
          </a:prstGeom>
          <a:noFill/>
        </p:spPr>
      </p:pic>
      <p:sp>
        <p:nvSpPr>
          <p:cNvPr id="5" name="TextBox 4">
            <a:extLst>
              <a:ext uri="{FF2B5EF4-FFF2-40B4-BE49-F238E27FC236}">
                <a16:creationId xmlns:a16="http://schemas.microsoft.com/office/drawing/2014/main" id="{D8779A7C-EC0C-4B47-91DA-A3B8317FD9B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87768" y="1828800"/>
            <a:ext cx="4297680" cy="4428871"/>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Importance of Context</a:t>
            </a:r>
          </a:p>
          <a:p>
            <a:pPr marL="0" lvl="1" indent="0">
              <a:spcBef>
                <a:spcPts val="1000"/>
              </a:spcBef>
              <a:spcAft>
                <a:spcPts val="600"/>
              </a:spcAft>
              <a:buFont typeface="Arial" panose="020B0604020202020204" pitchFamily="34" charset="0"/>
              <a:buNone/>
            </a:pPr>
            <a:r>
              <a:rPr lang="en-US" sz="1400"/>
              <a:t>Providing context enables AI to understand prompts better, leading to more accurate responses.</a:t>
            </a:r>
          </a:p>
          <a:p>
            <a:pPr marL="0" indent="0">
              <a:spcBef>
                <a:spcPts val="2500"/>
              </a:spcBef>
              <a:spcAft>
                <a:spcPts val="600"/>
              </a:spcAft>
              <a:buFont typeface="Arial" panose="020B0604020202020204" pitchFamily="34" charset="0"/>
              <a:buNone/>
            </a:pPr>
            <a:r>
              <a:rPr lang="en-US" sz="1400" b="1"/>
              <a:t>Enhanced Response Accuracy</a:t>
            </a:r>
          </a:p>
          <a:p>
            <a:pPr marL="0" lvl="1" indent="0">
              <a:spcBef>
                <a:spcPts val="1000"/>
              </a:spcBef>
              <a:spcAft>
                <a:spcPts val="600"/>
              </a:spcAft>
              <a:buFont typeface="Arial" panose="020B0604020202020204" pitchFamily="34" charset="0"/>
              <a:buNone/>
            </a:pPr>
            <a:r>
              <a:rPr lang="en-US" sz="1400"/>
              <a:t>Supplying necessary details helps AI models improve the relevance and correctness of outputs.</a:t>
            </a:r>
          </a:p>
        </p:txBody>
      </p:sp>
    </p:spTree>
    <p:extLst>
      <p:ext uri="{BB962C8B-B14F-4D97-AF65-F5344CB8AC3E}">
        <p14:creationId xmlns:p14="http://schemas.microsoft.com/office/powerpoint/2010/main" val="1267208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FE9AB-5C89-AC77-9FC9-83CF65A4EE3C}"/>
              </a:ext>
            </a:extLst>
          </p:cNvPr>
          <p:cNvSpPr>
            <a:spLocks noGrp="1"/>
          </p:cNvSpPr>
          <p:nvPr>
            <p:ph type="title"/>
          </p:nvPr>
        </p:nvSpPr>
        <p:spPr>
          <a:xfrm>
            <a:off x="429768" y="1810512"/>
            <a:ext cx="7772400" cy="4562856"/>
          </a:xfrm>
        </p:spPr>
        <p:txBody>
          <a:bodyPr anchor="b">
            <a:normAutofit/>
          </a:bodyPr>
          <a:lstStyle/>
          <a:p>
            <a:r>
              <a:rPr lang="en-US"/>
              <a:t>Title Slide: Course Overview</a:t>
            </a:r>
          </a:p>
        </p:txBody>
      </p:sp>
      <p:sp>
        <p:nvSpPr>
          <p:cNvPr id="7" name="Text Placeholder 2">
            <a:extLst>
              <a:ext uri="{FF2B5EF4-FFF2-40B4-BE49-F238E27FC236}">
                <a16:creationId xmlns:a16="http://schemas.microsoft.com/office/drawing/2014/main" id="{CBF83290-0C54-17E4-50D6-FF2F855E361D}"/>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69122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AD56A-2B63-0ED3-6239-64FD63436C46}"/>
              </a:ext>
            </a:extLst>
          </p:cNvPr>
          <p:cNvSpPr>
            <a:spLocks noGrp="1"/>
          </p:cNvSpPr>
          <p:nvPr>
            <p:ph type="title"/>
          </p:nvPr>
        </p:nvSpPr>
        <p:spPr>
          <a:xfrm>
            <a:off x="429768" y="640080"/>
            <a:ext cx="11155680" cy="970463"/>
          </a:xfrm>
        </p:spPr>
        <p:txBody>
          <a:bodyPr vert="horz" lIns="91440" tIns="45720" rIns="91440" bIns="45720" rtlCol="0" anchor="ctr">
            <a:normAutofit/>
          </a:bodyPr>
          <a:lstStyle/>
          <a:p>
            <a:r>
              <a:rPr lang="en-US" b="0" kern="1200">
                <a:latin typeface="+mj-lt"/>
                <a:ea typeface="+mj-ea"/>
                <a:cs typeface="+mj-cs"/>
              </a:rPr>
              <a:t>Illustration: Prompt Surrounded by Context Bubbles</a:t>
            </a:r>
          </a:p>
        </p:txBody>
      </p:sp>
      <p:pic>
        <p:nvPicPr>
          <p:cNvPr id="4" name="Content Placeholder 3" descr="Mail symbol">
            <a:extLst>
              <a:ext uri="{FF2B5EF4-FFF2-40B4-BE49-F238E27FC236}">
                <a16:creationId xmlns:a16="http://schemas.microsoft.com/office/drawing/2014/main" id="{20AB5B3B-5EB3-438D-B711-798362F17308}"/>
              </a:ext>
            </a:extLst>
          </p:cNvPr>
          <p:cNvPicPr>
            <a:picLocks noGrp="1" noChangeAspect="1"/>
          </p:cNvPicPr>
          <p:nvPr>
            <p:ph type="pic" sz="quarter" idx="13"/>
          </p:nvPr>
        </p:nvPicPr>
        <p:blipFill>
          <a:blip r:embed="rId3"/>
          <a:srcRect l="8034" r="13466" b="1"/>
          <a:stretch>
            <a:fillRect/>
          </a:stretch>
        </p:blipFill>
        <p:spPr>
          <a:xfrm>
            <a:off x="429768" y="1828800"/>
            <a:ext cx="6176399" cy="4425696"/>
          </a:xfrm>
          <a:prstGeom prst="rect">
            <a:avLst/>
          </a:prstGeom>
          <a:noFill/>
        </p:spPr>
      </p:pic>
      <p:sp>
        <p:nvSpPr>
          <p:cNvPr id="5" name="TextBox 4">
            <a:extLst>
              <a:ext uri="{FF2B5EF4-FFF2-40B4-BE49-F238E27FC236}">
                <a16:creationId xmlns:a16="http://schemas.microsoft.com/office/drawing/2014/main" id="{91307A65-2A33-4772-A6C2-F641A20EB90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87768" y="1828800"/>
            <a:ext cx="4297680" cy="4428871"/>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Visualizing AI Context</a:t>
            </a:r>
          </a:p>
          <a:p>
            <a:pPr marL="0" lvl="1" indent="0">
              <a:spcBef>
                <a:spcPts val="1000"/>
              </a:spcBef>
              <a:spcAft>
                <a:spcPts val="600"/>
              </a:spcAft>
              <a:buFont typeface="Arial" panose="020B0604020202020204" pitchFamily="34" charset="0"/>
              <a:buNone/>
            </a:pPr>
            <a:r>
              <a:rPr lang="en-US" sz="1400"/>
              <a:t>The illustration depicts a prompt surrounded by context bubbles representing additional information aiding AI understanding.</a:t>
            </a:r>
          </a:p>
          <a:p>
            <a:pPr marL="0" indent="0">
              <a:spcBef>
                <a:spcPts val="2500"/>
              </a:spcBef>
              <a:spcAft>
                <a:spcPts val="600"/>
              </a:spcAft>
              <a:buFont typeface="Arial" panose="020B0604020202020204" pitchFamily="34" charset="0"/>
              <a:buNone/>
            </a:pPr>
            <a:r>
              <a:rPr lang="en-US" sz="1400" b="1"/>
              <a:t>Supporting AI Comprehension</a:t>
            </a:r>
          </a:p>
          <a:p>
            <a:pPr marL="0" lvl="1" indent="0">
              <a:spcBef>
                <a:spcPts val="1000"/>
              </a:spcBef>
              <a:spcAft>
                <a:spcPts val="600"/>
              </a:spcAft>
              <a:buFont typeface="Arial" panose="020B0604020202020204" pitchFamily="34" charset="0"/>
              <a:buNone/>
            </a:pPr>
            <a:r>
              <a:rPr lang="en-US" sz="1400"/>
              <a:t>Context bubbles provide extra details that enhance AI's ability to interpret and respond accurately.</a:t>
            </a:r>
          </a:p>
        </p:txBody>
      </p:sp>
    </p:spTree>
    <p:extLst>
      <p:ext uri="{BB962C8B-B14F-4D97-AF65-F5344CB8AC3E}">
        <p14:creationId xmlns:p14="http://schemas.microsoft.com/office/powerpoint/2010/main" val="18325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FEA09-3FA7-8B3D-BE77-650B035937F7}"/>
              </a:ext>
            </a:extLst>
          </p:cNvPr>
          <p:cNvSpPr>
            <a:spLocks noGrp="1"/>
          </p:cNvSpPr>
          <p:nvPr>
            <p:ph type="title"/>
          </p:nvPr>
        </p:nvSpPr>
        <p:spPr>
          <a:xfrm>
            <a:off x="429768" y="1810512"/>
            <a:ext cx="7772400" cy="4562856"/>
          </a:xfrm>
        </p:spPr>
        <p:txBody>
          <a:bodyPr anchor="b">
            <a:normAutofit/>
          </a:bodyPr>
          <a:lstStyle/>
          <a:p>
            <a:r>
              <a:rPr lang="en-US"/>
              <a:t>Best Practice 4: Define Output Format</a:t>
            </a:r>
          </a:p>
        </p:txBody>
      </p:sp>
      <p:sp>
        <p:nvSpPr>
          <p:cNvPr id="7" name="Text Placeholder 2">
            <a:extLst>
              <a:ext uri="{FF2B5EF4-FFF2-40B4-BE49-F238E27FC236}">
                <a16:creationId xmlns:a16="http://schemas.microsoft.com/office/drawing/2014/main" id="{4233CF57-7DFD-3005-CEA7-7BFA67A21E85}"/>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644996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1BC3A-C079-2953-2C36-10171623B819}"/>
              </a:ext>
            </a:extLst>
          </p:cNvPr>
          <p:cNvSpPr>
            <a:spLocks noGrp="1"/>
          </p:cNvSpPr>
          <p:nvPr>
            <p:ph type="title"/>
          </p:nvPr>
        </p:nvSpPr>
        <p:spPr>
          <a:xfrm>
            <a:off x="429767" y="320040"/>
            <a:ext cx="4573413" cy="932688"/>
          </a:xfrm>
        </p:spPr>
        <p:txBody>
          <a:bodyPr vert="horz" lIns="91440" tIns="45720" rIns="91440" bIns="45720" rtlCol="0" anchor="b">
            <a:normAutofit/>
          </a:bodyPr>
          <a:lstStyle/>
          <a:p>
            <a:r>
              <a:rPr lang="en-US" sz="3000" b="0" kern="1200">
                <a:latin typeface="+mj-lt"/>
                <a:ea typeface="+mj-ea"/>
                <a:cs typeface="+mj-cs"/>
              </a:rPr>
              <a:t>State if You Want a List, Paragraph, or Q&amp;A</a:t>
            </a:r>
          </a:p>
        </p:txBody>
      </p:sp>
      <p:sp>
        <p:nvSpPr>
          <p:cNvPr id="5" name="TextBox 4">
            <a:extLst>
              <a:ext uri="{FF2B5EF4-FFF2-40B4-BE49-F238E27FC236}">
                <a16:creationId xmlns:a16="http://schemas.microsoft.com/office/drawing/2014/main" id="{9E2230CD-4155-42A3-B2B1-E0FBBFC2BD3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1380744"/>
            <a:ext cx="4573413"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Importance of Clear Format</a:t>
            </a:r>
          </a:p>
          <a:p>
            <a:pPr marL="0" lvl="1" indent="0">
              <a:spcBef>
                <a:spcPts val="1000"/>
              </a:spcBef>
              <a:spcAft>
                <a:spcPts val="600"/>
              </a:spcAft>
              <a:buFont typeface="Arial" panose="020B0604020202020204" pitchFamily="34" charset="0"/>
              <a:buNone/>
            </a:pPr>
            <a:r>
              <a:rPr lang="en-US" sz="1400"/>
              <a:t>Explicitly stating the desired output format prevents misunderstandings and improves response accuracy.</a:t>
            </a:r>
          </a:p>
          <a:p>
            <a:pPr marL="0" indent="0">
              <a:spcBef>
                <a:spcPts val="2500"/>
              </a:spcBef>
              <a:spcAft>
                <a:spcPts val="600"/>
              </a:spcAft>
              <a:buFont typeface="Arial" panose="020B0604020202020204" pitchFamily="34" charset="0"/>
              <a:buNone/>
            </a:pPr>
            <a:r>
              <a:rPr lang="en-US" sz="1400" b="1"/>
              <a:t>Avoiding Ambiguity</a:t>
            </a:r>
          </a:p>
          <a:p>
            <a:pPr marL="0" lvl="1" indent="0">
              <a:spcBef>
                <a:spcPts val="1000"/>
              </a:spcBef>
              <a:spcAft>
                <a:spcPts val="600"/>
              </a:spcAft>
              <a:buFont typeface="Arial" panose="020B0604020202020204" pitchFamily="34" charset="0"/>
              <a:buNone/>
            </a:pPr>
            <a:r>
              <a:rPr lang="en-US" sz="1400"/>
              <a:t>Defining format reduces ambiguity, ensuring AI outputs align closely with user expectations.</a:t>
            </a:r>
          </a:p>
        </p:txBody>
      </p:sp>
      <p:pic>
        <p:nvPicPr>
          <p:cNvPr id="4" name="Content Placeholder 3" descr="Human hand touching arrow">
            <a:extLst>
              <a:ext uri="{FF2B5EF4-FFF2-40B4-BE49-F238E27FC236}">
                <a16:creationId xmlns:a16="http://schemas.microsoft.com/office/drawing/2014/main" id="{DCE8059A-500D-481A-B09F-31AB749C4430}"/>
              </a:ext>
            </a:extLst>
          </p:cNvPr>
          <p:cNvPicPr>
            <a:picLocks noGrp="1" noChangeAspect="1"/>
          </p:cNvPicPr>
          <p:nvPr>
            <p:ph type="pic" sz="quarter" idx="13"/>
          </p:nvPr>
        </p:nvPicPr>
        <p:blipFill>
          <a:blip r:embed="rId3"/>
          <a:srcRect l="19144" r="14763" b="-2"/>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156044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072E8-12FD-767D-02BE-2543383CFCF9}"/>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Image: Output Format Icons</a:t>
            </a:r>
          </a:p>
        </p:txBody>
      </p:sp>
      <p:pic>
        <p:nvPicPr>
          <p:cNvPr id="4" name="Content Placeholder 3" descr="Stained glass window of a church in the Cotswolds area of the United Kingdom">
            <a:extLst>
              <a:ext uri="{FF2B5EF4-FFF2-40B4-BE49-F238E27FC236}">
                <a16:creationId xmlns:a16="http://schemas.microsoft.com/office/drawing/2014/main" id="{D1FE0853-F7AA-438B-89A9-9FAE7F23D918}"/>
              </a:ext>
            </a:extLst>
          </p:cNvPr>
          <p:cNvPicPr>
            <a:picLocks noGrp="1" noChangeAspect="1"/>
          </p:cNvPicPr>
          <p:nvPr>
            <p:ph type="pic" sz="quarter" idx="13"/>
          </p:nvPr>
        </p:nvPicPr>
        <p:blipFill>
          <a:blip r:embed="rId3"/>
          <a:srcRect l="1842" r="8343"/>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4B4EADFC-07F3-4259-9BFB-A5EE03DAA97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None/>
            </a:pPr>
            <a:r>
              <a:rPr lang="en-US" sz="1400" b="1"/>
              <a:t>Visual Guide to Output Styles</a:t>
            </a:r>
          </a:p>
          <a:p>
            <a:pPr marL="0" lvl="1" indent="0">
              <a:spcBef>
                <a:spcPts val="1000"/>
              </a:spcBef>
              <a:spcAft>
                <a:spcPts val="600"/>
              </a:spcAft>
              <a:buNone/>
            </a:pPr>
            <a:r>
              <a:rPr lang="en-US" sz="1400"/>
              <a:t>Icons serve as a quick visual tool to help learners identify different output format specifications easily.</a:t>
            </a:r>
          </a:p>
          <a:p>
            <a:pPr marL="0" indent="0">
              <a:spcBef>
                <a:spcPts val="2500"/>
              </a:spcBef>
              <a:spcAft>
                <a:spcPts val="600"/>
              </a:spcAft>
              <a:buNone/>
            </a:pPr>
            <a:r>
              <a:rPr lang="en-US" sz="1400" b="1"/>
              <a:t>Enhances Learning Efficiency</a:t>
            </a:r>
          </a:p>
          <a:p>
            <a:pPr marL="0" lvl="1" indent="0">
              <a:spcBef>
                <a:spcPts val="1000"/>
              </a:spcBef>
              <a:spcAft>
                <a:spcPts val="600"/>
              </a:spcAft>
              <a:buNone/>
            </a:pPr>
            <a:r>
              <a:rPr lang="en-US" sz="1400"/>
              <a:t>Use of icons simplifies understanding of technical specifications for diverse output formats.</a:t>
            </a:r>
          </a:p>
        </p:txBody>
      </p:sp>
    </p:spTree>
    <p:extLst>
      <p:ext uri="{BB962C8B-B14F-4D97-AF65-F5344CB8AC3E}">
        <p14:creationId xmlns:p14="http://schemas.microsoft.com/office/powerpoint/2010/main" val="2909569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06985-F62A-29F0-D8A1-189BAA23AEB8}"/>
              </a:ext>
            </a:extLst>
          </p:cNvPr>
          <p:cNvSpPr>
            <a:spLocks noGrp="1"/>
          </p:cNvSpPr>
          <p:nvPr>
            <p:ph type="title"/>
          </p:nvPr>
        </p:nvSpPr>
        <p:spPr>
          <a:xfrm>
            <a:off x="429768" y="1810512"/>
            <a:ext cx="7772400" cy="4562856"/>
          </a:xfrm>
        </p:spPr>
        <p:txBody>
          <a:bodyPr anchor="b">
            <a:normAutofit/>
          </a:bodyPr>
          <a:lstStyle/>
          <a:p>
            <a:r>
              <a:rPr lang="en-US"/>
              <a:t>Best Practice 5: Test and Iterate</a:t>
            </a:r>
          </a:p>
        </p:txBody>
      </p:sp>
      <p:sp>
        <p:nvSpPr>
          <p:cNvPr id="7" name="Text Placeholder 2">
            <a:extLst>
              <a:ext uri="{FF2B5EF4-FFF2-40B4-BE49-F238E27FC236}">
                <a16:creationId xmlns:a16="http://schemas.microsoft.com/office/drawing/2014/main" id="{3DA2528B-4104-33C8-1CD2-0F00F1CACFA8}"/>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132077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124E9-D11B-710E-4485-39285D1669C8}"/>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Test, Analyze, and Refine Prompts</a:t>
            </a:r>
          </a:p>
        </p:txBody>
      </p:sp>
      <p:pic>
        <p:nvPicPr>
          <p:cNvPr id="4" name="Content Placeholder 3" descr="Gear concept">
            <a:extLst>
              <a:ext uri="{FF2B5EF4-FFF2-40B4-BE49-F238E27FC236}">
                <a16:creationId xmlns:a16="http://schemas.microsoft.com/office/drawing/2014/main" id="{B921CA65-2420-49CA-88EC-CE278EE34411}"/>
              </a:ext>
            </a:extLst>
          </p:cNvPr>
          <p:cNvPicPr>
            <a:picLocks noGrp="1" noChangeAspect="1"/>
          </p:cNvPicPr>
          <p:nvPr>
            <p:ph type="pic" sz="quarter" idx="13"/>
          </p:nvPr>
        </p:nvPicPr>
        <p:blipFill>
          <a:blip r:embed="rId3"/>
          <a:srcRect t="2236" r="1" b="20523"/>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345B9F3E-6525-4B86-9ADB-C9EA6156D8D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000" b="1"/>
              <a:t>Iterative Testing</a:t>
            </a:r>
          </a:p>
          <a:p>
            <a:pPr marL="0" lvl="1" indent="0">
              <a:lnSpc>
                <a:spcPct val="90000"/>
              </a:lnSpc>
              <a:spcBef>
                <a:spcPts val="1000"/>
              </a:spcBef>
              <a:spcAft>
                <a:spcPts val="600"/>
              </a:spcAft>
              <a:buNone/>
            </a:pPr>
            <a:r>
              <a:rPr lang="en-US" sz="1000"/>
              <a:t>Testing prompt outputs repeatedly helps identify areas for improvement in AI responses.</a:t>
            </a:r>
          </a:p>
          <a:p>
            <a:pPr marL="0" indent="0">
              <a:lnSpc>
                <a:spcPct val="90000"/>
              </a:lnSpc>
              <a:spcBef>
                <a:spcPts val="2500"/>
              </a:spcBef>
              <a:spcAft>
                <a:spcPts val="600"/>
              </a:spcAft>
              <a:buNone/>
            </a:pPr>
            <a:r>
              <a:rPr lang="en-US" sz="1000" b="1"/>
              <a:t>Analyzing Results</a:t>
            </a:r>
          </a:p>
          <a:p>
            <a:pPr marL="0" lvl="1" indent="0">
              <a:lnSpc>
                <a:spcPct val="90000"/>
              </a:lnSpc>
              <a:spcBef>
                <a:spcPts val="1000"/>
              </a:spcBef>
              <a:spcAft>
                <a:spcPts val="600"/>
              </a:spcAft>
              <a:buNone/>
            </a:pPr>
            <a:r>
              <a:rPr lang="en-US" sz="1000"/>
              <a:t>Careful analysis of output quality reveals patterns and guides prompt refinement strategies.</a:t>
            </a:r>
          </a:p>
          <a:p>
            <a:pPr marL="0" indent="0">
              <a:lnSpc>
                <a:spcPct val="90000"/>
              </a:lnSpc>
              <a:spcBef>
                <a:spcPts val="2500"/>
              </a:spcBef>
              <a:spcAft>
                <a:spcPts val="600"/>
              </a:spcAft>
              <a:buNone/>
            </a:pPr>
            <a:r>
              <a:rPr lang="en-US" sz="1000" b="1"/>
              <a:t>Refining Prompts</a:t>
            </a:r>
          </a:p>
          <a:p>
            <a:pPr marL="0" lvl="1" indent="0">
              <a:lnSpc>
                <a:spcPct val="90000"/>
              </a:lnSpc>
              <a:spcBef>
                <a:spcPts val="1000"/>
              </a:spcBef>
              <a:spcAft>
                <a:spcPts val="600"/>
              </a:spcAft>
              <a:buNone/>
            </a:pPr>
            <a:r>
              <a:rPr lang="en-US" sz="1000"/>
              <a:t>Adjusting and improving prompts based on feedback enhances AI performance over time.</a:t>
            </a:r>
          </a:p>
        </p:txBody>
      </p:sp>
    </p:spTree>
    <p:extLst>
      <p:ext uri="{BB962C8B-B14F-4D97-AF65-F5344CB8AC3E}">
        <p14:creationId xmlns:p14="http://schemas.microsoft.com/office/powerpoint/2010/main" val="1608136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0A64A-0E9D-21C2-8C3F-E58D7976D420}"/>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Cycle Diagram: Prompt → Output → Adjust</a:t>
            </a:r>
          </a:p>
        </p:txBody>
      </p:sp>
      <p:pic>
        <p:nvPicPr>
          <p:cNvPr id="4" name="Content Placeholder 3" descr="Yellow arrow moving in a different way , can also be used for the following concepts : Individuality, Leadership.">
            <a:extLst>
              <a:ext uri="{FF2B5EF4-FFF2-40B4-BE49-F238E27FC236}">
                <a16:creationId xmlns:a16="http://schemas.microsoft.com/office/drawing/2014/main" id="{04F5B74C-5D32-403F-B15E-51AADB21158B}"/>
              </a:ext>
            </a:extLst>
          </p:cNvPr>
          <p:cNvPicPr>
            <a:picLocks noGrp="1" noChangeAspect="1"/>
          </p:cNvPicPr>
          <p:nvPr>
            <p:ph type="pic" sz="quarter" idx="13"/>
          </p:nvPr>
        </p:nvPicPr>
        <p:blipFill>
          <a:blip r:embed="rId3"/>
          <a:srcRect l="26352" r="-1"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418C4A6D-E227-40AC-B666-802532D8AF5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000" b="1"/>
              <a:t>Prompt Creation</a:t>
            </a:r>
          </a:p>
          <a:p>
            <a:pPr marL="0" lvl="1" indent="0">
              <a:lnSpc>
                <a:spcPct val="90000"/>
              </a:lnSpc>
              <a:spcBef>
                <a:spcPts val="1000"/>
              </a:spcBef>
              <a:spcAft>
                <a:spcPts val="600"/>
              </a:spcAft>
              <a:buNone/>
            </a:pPr>
            <a:r>
              <a:rPr lang="en-US" sz="1000"/>
              <a:t>The process begins with creating an effective prompt that guides the desired output generation.</a:t>
            </a:r>
          </a:p>
          <a:p>
            <a:pPr marL="0" indent="0">
              <a:lnSpc>
                <a:spcPct val="90000"/>
              </a:lnSpc>
              <a:spcBef>
                <a:spcPts val="2500"/>
              </a:spcBef>
              <a:spcAft>
                <a:spcPts val="600"/>
              </a:spcAft>
              <a:buNone/>
            </a:pPr>
            <a:r>
              <a:rPr lang="en-US" sz="1000" b="1"/>
              <a:t>Output Assessment</a:t>
            </a:r>
          </a:p>
          <a:p>
            <a:pPr marL="0" lvl="1" indent="0">
              <a:lnSpc>
                <a:spcPct val="90000"/>
              </a:lnSpc>
              <a:spcBef>
                <a:spcPts val="1000"/>
              </a:spcBef>
              <a:spcAft>
                <a:spcPts val="600"/>
              </a:spcAft>
              <a:buNone/>
            </a:pPr>
            <a:r>
              <a:rPr lang="en-US" sz="1000"/>
              <a:t>Generated output is assessed to determine if it meets expectations and quality standards.</a:t>
            </a:r>
          </a:p>
          <a:p>
            <a:pPr marL="0" indent="0">
              <a:lnSpc>
                <a:spcPct val="90000"/>
              </a:lnSpc>
              <a:spcBef>
                <a:spcPts val="2500"/>
              </a:spcBef>
              <a:spcAft>
                <a:spcPts val="600"/>
              </a:spcAft>
              <a:buNone/>
            </a:pPr>
            <a:r>
              <a:rPr lang="en-US" sz="1000" b="1"/>
              <a:t>Prompt Refinement</a:t>
            </a:r>
          </a:p>
          <a:p>
            <a:pPr marL="0" lvl="1" indent="0">
              <a:lnSpc>
                <a:spcPct val="90000"/>
              </a:lnSpc>
              <a:spcBef>
                <a:spcPts val="1000"/>
              </a:spcBef>
              <a:spcAft>
                <a:spcPts val="600"/>
              </a:spcAft>
              <a:buNone/>
            </a:pPr>
            <a:r>
              <a:rPr lang="en-US" sz="1000"/>
              <a:t>Based on assessment, prompts are refined to improve output in the next iteration.</a:t>
            </a:r>
          </a:p>
        </p:txBody>
      </p:sp>
    </p:spTree>
    <p:extLst>
      <p:ext uri="{BB962C8B-B14F-4D97-AF65-F5344CB8AC3E}">
        <p14:creationId xmlns:p14="http://schemas.microsoft.com/office/powerpoint/2010/main" val="2949321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59366-4A6C-CF63-DBDF-8803451F50AC}"/>
              </a:ext>
            </a:extLst>
          </p:cNvPr>
          <p:cNvSpPr>
            <a:spLocks noGrp="1"/>
          </p:cNvSpPr>
          <p:nvPr>
            <p:ph type="title"/>
          </p:nvPr>
        </p:nvSpPr>
        <p:spPr>
          <a:xfrm>
            <a:off x="429768" y="1810512"/>
            <a:ext cx="7772400" cy="4562856"/>
          </a:xfrm>
        </p:spPr>
        <p:txBody>
          <a:bodyPr anchor="b">
            <a:normAutofit/>
          </a:bodyPr>
          <a:lstStyle/>
          <a:p>
            <a:r>
              <a:rPr lang="en-US"/>
              <a:t>Best Practice 6: Avoid Bias &amp; Offensive Language</a:t>
            </a:r>
          </a:p>
        </p:txBody>
      </p:sp>
      <p:sp>
        <p:nvSpPr>
          <p:cNvPr id="7" name="Text Placeholder 2">
            <a:extLst>
              <a:ext uri="{FF2B5EF4-FFF2-40B4-BE49-F238E27FC236}">
                <a16:creationId xmlns:a16="http://schemas.microsoft.com/office/drawing/2014/main" id="{9B840D62-B225-8604-5004-0C7B6C8CA467}"/>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389660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1E566-05F2-BE77-8529-78A53405BB6E}"/>
              </a:ext>
            </a:extLst>
          </p:cNvPr>
          <p:cNvSpPr>
            <a:spLocks noGrp="1"/>
          </p:cNvSpPr>
          <p:nvPr>
            <p:ph type="title"/>
          </p:nvPr>
        </p:nvSpPr>
        <p:spPr>
          <a:xfrm>
            <a:off x="429768" y="548640"/>
            <a:ext cx="6135624" cy="1143000"/>
          </a:xfrm>
        </p:spPr>
        <p:txBody>
          <a:bodyPr vert="horz" lIns="91440" tIns="45720" rIns="91440" bIns="45720" rtlCol="0" anchor="b">
            <a:normAutofit/>
          </a:bodyPr>
          <a:lstStyle/>
          <a:p>
            <a:r>
              <a:rPr lang="en-US" b="0" kern="1200">
                <a:latin typeface="+mj-lt"/>
                <a:ea typeface="+mj-ea"/>
                <a:cs typeface="+mj-cs"/>
              </a:rPr>
              <a:t>Craft Ethical, Inclusive Prompts</a:t>
            </a:r>
          </a:p>
        </p:txBody>
      </p:sp>
      <p:sp>
        <p:nvSpPr>
          <p:cNvPr id="5" name="TextBox 4">
            <a:extLst>
              <a:ext uri="{FF2B5EF4-FFF2-40B4-BE49-F238E27FC236}">
                <a16:creationId xmlns:a16="http://schemas.microsoft.com/office/drawing/2014/main" id="{D41DA910-F5BD-4B78-9EE7-3BB9F25F6DE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828800"/>
            <a:ext cx="6135624" cy="4489704"/>
          </a:xfrm>
          <a:prstGeom prst="rect">
            <a:avLst/>
          </a:prstGeom>
        </p:spPr>
        <p:txBody>
          <a:bodyPr>
            <a:normAutofit/>
          </a:bodyPr>
          <a:lstStyle/>
          <a:p>
            <a:pPr marL="0" indent="0">
              <a:spcBef>
                <a:spcPts val="2500"/>
              </a:spcBef>
              <a:spcAft>
                <a:spcPts val="600"/>
              </a:spcAft>
              <a:buNone/>
            </a:pPr>
            <a:r>
              <a:rPr lang="en-US" sz="1400" b="1"/>
              <a:t>Avoid Stereotypes</a:t>
            </a:r>
          </a:p>
          <a:p>
            <a:pPr marL="0" lvl="1" indent="0">
              <a:spcBef>
                <a:spcPts val="1000"/>
              </a:spcBef>
              <a:spcAft>
                <a:spcPts val="600"/>
              </a:spcAft>
              <a:buNone/>
            </a:pPr>
            <a:r>
              <a:rPr lang="en-US" sz="1400"/>
              <a:t>Design prompts to prevent reinforcing stereotypes, ensuring respectful and unbiased AI outputs.</a:t>
            </a:r>
          </a:p>
          <a:p>
            <a:pPr marL="0" indent="0">
              <a:spcBef>
                <a:spcPts val="2500"/>
              </a:spcBef>
              <a:spcAft>
                <a:spcPts val="600"/>
              </a:spcAft>
              <a:buNone/>
            </a:pPr>
            <a:r>
              <a:rPr lang="en-US" sz="1400" b="1"/>
              <a:t>Promote Fairness</a:t>
            </a:r>
          </a:p>
          <a:p>
            <a:pPr marL="0" lvl="1" indent="0">
              <a:spcBef>
                <a:spcPts val="1000"/>
              </a:spcBef>
              <a:spcAft>
                <a:spcPts val="600"/>
              </a:spcAft>
              <a:buNone/>
            </a:pPr>
            <a:r>
              <a:rPr lang="en-US" sz="1400"/>
              <a:t>Ensure prompts encourage fairness by reflecting diverse perspectives and equitable treatment in AI responses.</a:t>
            </a:r>
          </a:p>
          <a:p>
            <a:pPr marL="0" indent="0">
              <a:spcBef>
                <a:spcPts val="2500"/>
              </a:spcBef>
              <a:spcAft>
                <a:spcPts val="600"/>
              </a:spcAft>
              <a:buNone/>
            </a:pPr>
            <a:r>
              <a:rPr lang="en-US" sz="1400" b="1"/>
              <a:t>Encourage Diversity</a:t>
            </a:r>
          </a:p>
          <a:p>
            <a:pPr marL="0" lvl="1" indent="0">
              <a:spcBef>
                <a:spcPts val="1000"/>
              </a:spcBef>
              <a:spcAft>
                <a:spcPts val="600"/>
              </a:spcAft>
              <a:buNone/>
            </a:pPr>
            <a:r>
              <a:rPr lang="en-US" sz="1400"/>
              <a:t>Craft prompts that embrace and celebrate diversity to enrich AI-generated content and inclusivity.</a:t>
            </a:r>
          </a:p>
        </p:txBody>
      </p:sp>
      <p:pic>
        <p:nvPicPr>
          <p:cNvPr id="4" name="Content Placeholder 3" descr="instant team going to work together as  perfect machine they could be unkown to each other but the know their role and their job and work together like a well oiled machine. in which each member is a essential gear">
            <a:extLst>
              <a:ext uri="{FF2B5EF4-FFF2-40B4-BE49-F238E27FC236}">
                <a16:creationId xmlns:a16="http://schemas.microsoft.com/office/drawing/2014/main" id="{6A265BD9-305B-499A-A0BD-E06498710CD6}"/>
              </a:ext>
            </a:extLst>
          </p:cNvPr>
          <p:cNvPicPr>
            <a:picLocks noGrp="1" noChangeAspect="1"/>
          </p:cNvPicPr>
          <p:nvPr>
            <p:ph type="pic" sz="quarter" idx="13"/>
          </p:nvPr>
        </p:nvPicPr>
        <p:blipFill>
          <a:blip r:embed="rId3"/>
          <a:srcRect l="9680" r="15230" b="3"/>
          <a:stretch>
            <a:fillRect/>
          </a:stretch>
        </p:blipFill>
        <p:spPr>
          <a:xfrm>
            <a:off x="7353304" y="352327"/>
            <a:ext cx="4495799" cy="6172200"/>
          </a:xfrm>
          <a:prstGeom prst="rect">
            <a:avLst/>
          </a:prstGeom>
          <a:noFill/>
        </p:spPr>
      </p:pic>
    </p:spTree>
    <p:extLst>
      <p:ext uri="{BB962C8B-B14F-4D97-AF65-F5344CB8AC3E}">
        <p14:creationId xmlns:p14="http://schemas.microsoft.com/office/powerpoint/2010/main" val="2454639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07C28-1A49-DD43-33D5-D7F6A03CFBEB}"/>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Image: Ethical AI Scales Graphic</a:t>
            </a:r>
          </a:p>
        </p:txBody>
      </p:sp>
      <p:pic>
        <p:nvPicPr>
          <p:cNvPr id="4" name="Content Placeholder 3" descr="A digital balance scale using circles">
            <a:extLst>
              <a:ext uri="{FF2B5EF4-FFF2-40B4-BE49-F238E27FC236}">
                <a16:creationId xmlns:a16="http://schemas.microsoft.com/office/drawing/2014/main" id="{4D217BAD-9A64-4216-AD70-50756829D6E3}"/>
              </a:ext>
            </a:extLst>
          </p:cNvPr>
          <p:cNvPicPr>
            <a:picLocks noGrp="1" noChangeAspect="1"/>
          </p:cNvPicPr>
          <p:nvPr>
            <p:ph type="pic" sz="quarter" idx="13"/>
          </p:nvPr>
        </p:nvPicPr>
        <p:blipFill>
          <a:blip r:embed="rId3"/>
          <a:srcRect l="15274" r="12275"/>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10E32A63-C4ED-4AA7-9E46-0FECD7EBF43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None/>
            </a:pPr>
            <a:r>
              <a:rPr lang="en-US" sz="1400" b="1"/>
              <a:t>Symbol of Ethics</a:t>
            </a:r>
          </a:p>
          <a:p>
            <a:pPr marL="0" lvl="1" indent="0">
              <a:spcBef>
                <a:spcPts val="1000"/>
              </a:spcBef>
              <a:spcAft>
                <a:spcPts val="600"/>
              </a:spcAft>
              <a:buNone/>
            </a:pPr>
            <a:r>
              <a:rPr lang="en-US" sz="1400"/>
              <a:t>Balanced scales symbolize fairness and ethical considerations in AI development and deployment.</a:t>
            </a:r>
          </a:p>
          <a:p>
            <a:pPr marL="0" indent="0">
              <a:spcBef>
                <a:spcPts val="2500"/>
              </a:spcBef>
              <a:spcAft>
                <a:spcPts val="600"/>
              </a:spcAft>
              <a:buNone/>
            </a:pPr>
            <a:r>
              <a:rPr lang="en-US" sz="1400" b="1"/>
              <a:t>Ethical AI Importance</a:t>
            </a:r>
          </a:p>
          <a:p>
            <a:pPr marL="0" lvl="1" indent="0">
              <a:spcBef>
                <a:spcPts val="1000"/>
              </a:spcBef>
              <a:spcAft>
                <a:spcPts val="600"/>
              </a:spcAft>
              <a:buNone/>
            </a:pPr>
            <a:r>
              <a:rPr lang="en-US" sz="1400"/>
              <a:t>Ethics in AI prompt engineering ensures responsible, unbiased, and fair AI systems.</a:t>
            </a:r>
          </a:p>
        </p:txBody>
      </p:sp>
    </p:spTree>
    <p:extLst>
      <p:ext uri="{BB962C8B-B14F-4D97-AF65-F5344CB8AC3E}">
        <p14:creationId xmlns:p14="http://schemas.microsoft.com/office/powerpoint/2010/main" val="4127388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794A0-B0AA-888A-CEA0-5403E5EDFA8B}"/>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Course Name and Subtitle Displayed Boldly</a:t>
            </a:r>
          </a:p>
        </p:txBody>
      </p:sp>
      <p:pic>
        <p:nvPicPr>
          <p:cNvPr id="4" name="Content Placeholder 3" descr="technology and innovation concept">
            <a:extLst>
              <a:ext uri="{FF2B5EF4-FFF2-40B4-BE49-F238E27FC236}">
                <a16:creationId xmlns:a16="http://schemas.microsoft.com/office/drawing/2014/main" id="{66BD65D3-7370-40A5-97A4-483D2493E6C1}"/>
              </a:ext>
            </a:extLst>
          </p:cNvPr>
          <p:cNvPicPr>
            <a:picLocks noGrp="1" noChangeAspect="1"/>
          </p:cNvPicPr>
          <p:nvPr>
            <p:ph type="pic" sz="quarter" idx="13"/>
          </p:nvPr>
        </p:nvPicPr>
        <p:blipFill>
          <a:blip r:embed="rId3"/>
          <a:srcRect l="16263" r="15179"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1D51D2EB-68ED-4532-9AC1-CD3B353A5D5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None/>
            </a:pPr>
            <a:r>
              <a:rPr lang="en-US" sz="1400" b="1"/>
              <a:t>Clear Course Title</a:t>
            </a:r>
          </a:p>
          <a:p>
            <a:pPr marL="0" lvl="1" indent="0">
              <a:spcBef>
                <a:spcPts val="1000"/>
              </a:spcBef>
              <a:spcAft>
                <a:spcPts val="600"/>
              </a:spcAft>
              <a:buNone/>
            </a:pPr>
            <a:r>
              <a:rPr lang="en-US" sz="1400"/>
              <a:t>The course title is prominently displayed to immediately convey the main subject to learners.</a:t>
            </a:r>
          </a:p>
          <a:p>
            <a:pPr marL="0" indent="0">
              <a:spcBef>
                <a:spcPts val="2500"/>
              </a:spcBef>
              <a:spcAft>
                <a:spcPts val="600"/>
              </a:spcAft>
              <a:buNone/>
            </a:pPr>
            <a:r>
              <a:rPr lang="en-US" sz="1400" b="1"/>
              <a:t>Descriptive Subtitle</a:t>
            </a:r>
          </a:p>
          <a:p>
            <a:pPr marL="0" lvl="1" indent="0">
              <a:spcBef>
                <a:spcPts val="1000"/>
              </a:spcBef>
              <a:spcAft>
                <a:spcPts val="600"/>
              </a:spcAft>
              <a:buNone/>
            </a:pPr>
            <a:r>
              <a:rPr lang="en-US" sz="1400"/>
              <a:t>A clear subtitle explains the focus on prompt engineering and AWS AI solutions for learner clarity.</a:t>
            </a:r>
          </a:p>
        </p:txBody>
      </p:sp>
    </p:spTree>
    <p:extLst>
      <p:ext uri="{BB962C8B-B14F-4D97-AF65-F5344CB8AC3E}">
        <p14:creationId xmlns:p14="http://schemas.microsoft.com/office/powerpoint/2010/main" val="3064590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1B820-098A-A2B7-04C7-EED15F848F24}"/>
              </a:ext>
            </a:extLst>
          </p:cNvPr>
          <p:cNvSpPr>
            <a:spLocks noGrp="1"/>
          </p:cNvSpPr>
          <p:nvPr>
            <p:ph type="title"/>
          </p:nvPr>
        </p:nvSpPr>
        <p:spPr>
          <a:xfrm>
            <a:off x="429768" y="1810512"/>
            <a:ext cx="7772400" cy="4562856"/>
          </a:xfrm>
        </p:spPr>
        <p:txBody>
          <a:bodyPr anchor="b">
            <a:normAutofit/>
          </a:bodyPr>
          <a:lstStyle/>
          <a:p>
            <a:r>
              <a:rPr lang="en-US"/>
              <a:t>Best Practice 7: Keep Prompts Efficient Length</a:t>
            </a:r>
          </a:p>
        </p:txBody>
      </p:sp>
      <p:sp>
        <p:nvSpPr>
          <p:cNvPr id="7" name="Text Placeholder 2">
            <a:extLst>
              <a:ext uri="{FF2B5EF4-FFF2-40B4-BE49-F238E27FC236}">
                <a16:creationId xmlns:a16="http://schemas.microsoft.com/office/drawing/2014/main" id="{B1D47E0C-2B19-7676-5945-A06F903C336A}"/>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288819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2DBDE-78CB-4A91-F53A-034EA8C544FB}"/>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b="0" kern="1200">
                <a:latin typeface="+mj-lt"/>
                <a:ea typeface="+mj-ea"/>
                <a:cs typeface="+mj-cs"/>
              </a:rPr>
              <a:t>Short and Focused Prompts Improve Results</a:t>
            </a:r>
          </a:p>
        </p:txBody>
      </p:sp>
      <p:sp>
        <p:nvSpPr>
          <p:cNvPr id="5" name="TextBox 4">
            <a:extLst>
              <a:ext uri="{FF2B5EF4-FFF2-40B4-BE49-F238E27FC236}">
                <a16:creationId xmlns:a16="http://schemas.microsoft.com/office/drawing/2014/main" id="{C2C4BE81-4F01-4FA4-9267-CDDFBAB005B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4480560" cy="404164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Concise Prompts Reduce Confusion</a:t>
            </a:r>
          </a:p>
          <a:p>
            <a:pPr marL="0" lvl="1" indent="0">
              <a:spcBef>
                <a:spcPts val="1000"/>
              </a:spcBef>
              <a:spcAft>
                <a:spcPts val="600"/>
              </a:spcAft>
              <a:buFont typeface="Arial" panose="020B0604020202020204" pitchFamily="34" charset="0"/>
              <a:buNone/>
            </a:pPr>
            <a:r>
              <a:rPr lang="en-US" sz="1400"/>
              <a:t>Short prompts help AI systems understand requests better and avoid ambiguity for clearer results.</a:t>
            </a:r>
          </a:p>
          <a:p>
            <a:pPr marL="0" indent="0">
              <a:spcBef>
                <a:spcPts val="2500"/>
              </a:spcBef>
              <a:spcAft>
                <a:spcPts val="600"/>
              </a:spcAft>
              <a:buFont typeface="Arial" panose="020B0604020202020204" pitchFamily="34" charset="0"/>
              <a:buNone/>
            </a:pPr>
            <a:r>
              <a:rPr lang="en-US" sz="1400" b="1"/>
              <a:t>Reduced Computational Overhead</a:t>
            </a:r>
          </a:p>
          <a:p>
            <a:pPr marL="0" lvl="1" indent="0">
              <a:spcBef>
                <a:spcPts val="1000"/>
              </a:spcBef>
              <a:spcAft>
                <a:spcPts val="600"/>
              </a:spcAft>
              <a:buFont typeface="Arial" panose="020B0604020202020204" pitchFamily="34" charset="0"/>
              <a:buNone/>
            </a:pPr>
            <a:r>
              <a:rPr lang="en-US" sz="1400"/>
              <a:t>Focused prompts decrease processing time, making AI responses faster and more efficient.</a:t>
            </a:r>
          </a:p>
          <a:p>
            <a:pPr marL="0" indent="0">
              <a:spcBef>
                <a:spcPts val="2500"/>
              </a:spcBef>
              <a:spcAft>
                <a:spcPts val="600"/>
              </a:spcAft>
              <a:buFont typeface="Arial" panose="020B0604020202020204" pitchFamily="34" charset="0"/>
              <a:buNone/>
            </a:pPr>
            <a:r>
              <a:rPr lang="en-US" sz="1400" b="1"/>
              <a:t>Improved AI Accuracy</a:t>
            </a:r>
          </a:p>
          <a:p>
            <a:pPr marL="0" lvl="1" indent="0">
              <a:spcBef>
                <a:spcPts val="1000"/>
              </a:spcBef>
              <a:spcAft>
                <a:spcPts val="600"/>
              </a:spcAft>
              <a:buFont typeface="Arial" panose="020B0604020202020204" pitchFamily="34" charset="0"/>
              <a:buNone/>
            </a:pPr>
            <a:r>
              <a:rPr lang="en-US" sz="1400"/>
              <a:t>With less confusion and faster processing, AI generates more accurate and relevant responses.</a:t>
            </a:r>
          </a:p>
        </p:txBody>
      </p:sp>
      <p:pic>
        <p:nvPicPr>
          <p:cNvPr id="4" name="Content Placeholder 3" descr="Temple details in Bali in Balinese Village showing traditional craftsmanship of local cultures, taken in public shrine in small Balinese village Siedemen.">
            <a:extLst>
              <a:ext uri="{FF2B5EF4-FFF2-40B4-BE49-F238E27FC236}">
                <a16:creationId xmlns:a16="http://schemas.microsoft.com/office/drawing/2014/main" id="{F894707D-DE52-409C-8C3B-1DBA1BBFC8F9}"/>
              </a:ext>
            </a:extLst>
          </p:cNvPr>
          <p:cNvPicPr>
            <a:picLocks noGrp="1" noChangeAspect="1"/>
          </p:cNvPicPr>
          <p:nvPr>
            <p:ph type="pic" sz="quarter" idx="13"/>
          </p:nvPr>
        </p:nvPicPr>
        <p:blipFill>
          <a:blip r:embed="rId3"/>
          <a:srcRect t="17926" r="2" b="14661"/>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3961600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C04E6-E89A-35D4-D9AD-0C9F8B9966EC}"/>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Visual: Balanced Scale with Prompt Text</a:t>
            </a:r>
          </a:p>
        </p:txBody>
      </p:sp>
      <p:pic>
        <p:nvPicPr>
          <p:cNvPr id="4" name="Content Placeholder 3" descr="A gold and silver sphere balancing on a platform">
            <a:extLst>
              <a:ext uri="{FF2B5EF4-FFF2-40B4-BE49-F238E27FC236}">
                <a16:creationId xmlns:a16="http://schemas.microsoft.com/office/drawing/2014/main" id="{882E2FBD-76E0-4AB7-BCC0-9203A82AA302}"/>
              </a:ext>
            </a:extLst>
          </p:cNvPr>
          <p:cNvPicPr>
            <a:picLocks noGrp="1" noChangeAspect="1"/>
          </p:cNvPicPr>
          <p:nvPr>
            <p:ph type="pic" sz="quarter" idx="13"/>
          </p:nvPr>
        </p:nvPicPr>
        <p:blipFill>
          <a:blip r:embed="rId3"/>
          <a:srcRect r="10185"/>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7B2173A5-23E8-48F6-8678-AA507DDD9CB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None/>
            </a:pPr>
            <a:r>
              <a:rPr lang="en-US" sz="1400" b="1"/>
              <a:t>Balanced Scale Metaphor</a:t>
            </a:r>
          </a:p>
          <a:p>
            <a:pPr marL="0" lvl="1" indent="0">
              <a:spcBef>
                <a:spcPts val="1000"/>
              </a:spcBef>
              <a:spcAft>
                <a:spcPts val="600"/>
              </a:spcAft>
              <a:buNone/>
            </a:pPr>
            <a:r>
              <a:rPr lang="en-US" sz="1400"/>
              <a:t>A balanced scale visually symbolizes the equilibrium between detailed and brief prompt text.</a:t>
            </a:r>
          </a:p>
          <a:p>
            <a:pPr marL="0" indent="0">
              <a:spcBef>
                <a:spcPts val="2500"/>
              </a:spcBef>
              <a:spcAft>
                <a:spcPts val="600"/>
              </a:spcAft>
              <a:buNone/>
            </a:pPr>
            <a:r>
              <a:rPr lang="en-US" sz="1400" b="1"/>
              <a:t>Ideal Prompt Length</a:t>
            </a:r>
          </a:p>
          <a:p>
            <a:pPr marL="0" lvl="1" indent="0">
              <a:spcBef>
                <a:spcPts val="1000"/>
              </a:spcBef>
              <a:spcAft>
                <a:spcPts val="600"/>
              </a:spcAft>
              <a:buNone/>
            </a:pPr>
            <a:r>
              <a:rPr lang="en-US" sz="1400"/>
              <a:t>Optimal AI performance is achieved by balancing prompt length with enough detail and brevity.</a:t>
            </a:r>
          </a:p>
        </p:txBody>
      </p:sp>
    </p:spTree>
    <p:extLst>
      <p:ext uri="{BB962C8B-B14F-4D97-AF65-F5344CB8AC3E}">
        <p14:creationId xmlns:p14="http://schemas.microsoft.com/office/powerpoint/2010/main" val="1741269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24A0B-0ABF-671A-A311-2BF39EECE714}"/>
              </a:ext>
            </a:extLst>
          </p:cNvPr>
          <p:cNvSpPr>
            <a:spLocks noGrp="1"/>
          </p:cNvSpPr>
          <p:nvPr>
            <p:ph type="title"/>
          </p:nvPr>
        </p:nvSpPr>
        <p:spPr>
          <a:xfrm>
            <a:off x="429768" y="1627318"/>
            <a:ext cx="7370064" cy="1842020"/>
          </a:xfrm>
        </p:spPr>
        <p:txBody>
          <a:bodyPr anchor="b">
            <a:normAutofit/>
          </a:bodyPr>
          <a:lstStyle/>
          <a:p>
            <a:r>
              <a:rPr lang="en-US"/>
              <a:t>Conclusion</a:t>
            </a:r>
          </a:p>
        </p:txBody>
      </p:sp>
      <p:graphicFrame>
        <p:nvGraphicFramePr>
          <p:cNvPr id="7" name="Content Placeholder 2">
            <a:extLst>
              <a:ext uri="{FF2B5EF4-FFF2-40B4-BE49-F238E27FC236}">
                <a16:creationId xmlns:a16="http://schemas.microsoft.com/office/drawing/2014/main" id="{C1F044AC-2C19-9C10-39D9-B18681CBE483}"/>
              </a:ext>
            </a:extLst>
          </p:cNvPr>
          <p:cNvGraphicFramePr>
            <a:graphicFrameLocks noGrp="1"/>
          </p:cNvGraphicFramePr>
          <p:nvPr>
            <p:ph sz="quarter" idx="14"/>
            <p:extLst>
              <p:ext uri="{D42A27DB-BD31-4B8C-83A1-F6EECF244321}">
                <p14:modId xmlns:p14="http://schemas.microsoft.com/office/powerpoint/2010/main" val="872161784"/>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622673"/>
          <a:ext cx="7370064" cy="2231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72756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F221-69FD-A289-B1F1-50CAB2A19D98}"/>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Modern AWS + AI-Themed Background Imagery</a:t>
            </a:r>
          </a:p>
        </p:txBody>
      </p:sp>
      <p:pic>
        <p:nvPicPr>
          <p:cNvPr id="4" name="Content Placeholder 3" descr="Abstract blockchain network background">
            <a:extLst>
              <a:ext uri="{FF2B5EF4-FFF2-40B4-BE49-F238E27FC236}">
                <a16:creationId xmlns:a16="http://schemas.microsoft.com/office/drawing/2014/main" id="{52C29645-30DF-44E3-827B-798250E17E81}"/>
              </a:ext>
            </a:extLst>
          </p:cNvPr>
          <p:cNvPicPr>
            <a:picLocks noGrp="1" noChangeAspect="1"/>
          </p:cNvPicPr>
          <p:nvPr>
            <p:ph type="pic" sz="quarter" idx="13"/>
          </p:nvPr>
        </p:nvPicPr>
        <p:blipFill>
          <a:blip r:embed="rId3"/>
          <a:srcRect l="18349" r="7405"/>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34D7D303-F2C9-4967-9111-4C862E38C09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None/>
            </a:pPr>
            <a:r>
              <a:rPr lang="en-US" sz="1400" b="1"/>
              <a:t>Technology-Driven Design</a:t>
            </a:r>
          </a:p>
          <a:p>
            <a:pPr marL="0" lvl="1" indent="0">
              <a:spcBef>
                <a:spcPts val="1000"/>
              </a:spcBef>
              <a:spcAft>
                <a:spcPts val="600"/>
              </a:spcAft>
              <a:buNone/>
            </a:pPr>
            <a:r>
              <a:rPr lang="en-US" sz="1400"/>
              <a:t>Modern backgrounds with AI and cloud visuals enhance the immersive tech-focused learning environment.</a:t>
            </a:r>
          </a:p>
          <a:p>
            <a:pPr marL="0" indent="0">
              <a:spcBef>
                <a:spcPts val="2500"/>
              </a:spcBef>
              <a:spcAft>
                <a:spcPts val="600"/>
              </a:spcAft>
              <a:buNone/>
            </a:pPr>
            <a:r>
              <a:rPr lang="en-US" sz="1400" b="1"/>
              <a:t>Visual Engagement</a:t>
            </a:r>
          </a:p>
          <a:p>
            <a:pPr marL="0" lvl="1" indent="0">
              <a:spcBef>
                <a:spcPts val="1000"/>
              </a:spcBef>
              <a:spcAft>
                <a:spcPts val="600"/>
              </a:spcAft>
              <a:buNone/>
            </a:pPr>
            <a:r>
              <a:rPr lang="en-US" sz="1400"/>
              <a:t>Using themed imagery increases engagement by visually representing course technology themes.</a:t>
            </a:r>
          </a:p>
        </p:txBody>
      </p:sp>
    </p:spTree>
    <p:extLst>
      <p:ext uri="{BB962C8B-B14F-4D97-AF65-F5344CB8AC3E}">
        <p14:creationId xmlns:p14="http://schemas.microsoft.com/office/powerpoint/2010/main" val="3038126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C91C-7AF4-9A0A-FBF2-E51AD15BBA6E}"/>
              </a:ext>
            </a:extLst>
          </p:cNvPr>
          <p:cNvSpPr>
            <a:spLocks noGrp="1"/>
          </p:cNvSpPr>
          <p:nvPr>
            <p:ph type="title"/>
          </p:nvPr>
        </p:nvSpPr>
        <p:spPr>
          <a:xfrm>
            <a:off x="429768" y="1810512"/>
            <a:ext cx="7772400" cy="4562856"/>
          </a:xfrm>
        </p:spPr>
        <p:txBody>
          <a:bodyPr anchor="b">
            <a:normAutofit/>
          </a:bodyPr>
          <a:lstStyle/>
          <a:p>
            <a:r>
              <a:rPr lang="en-US"/>
              <a:t>Introduction: The Importance of Prompt Engineering</a:t>
            </a:r>
          </a:p>
        </p:txBody>
      </p:sp>
      <p:sp>
        <p:nvSpPr>
          <p:cNvPr id="7" name="Text Placeholder 2">
            <a:extLst>
              <a:ext uri="{FF2B5EF4-FFF2-40B4-BE49-F238E27FC236}">
                <a16:creationId xmlns:a16="http://schemas.microsoft.com/office/drawing/2014/main" id="{813BA737-187B-0E18-1343-3C878AE7A084}"/>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058755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42EAC-3C41-BE3D-0AE3-F35BA7EA0082}"/>
              </a:ext>
            </a:extLst>
          </p:cNvPr>
          <p:cNvSpPr>
            <a:spLocks noGrp="1"/>
          </p:cNvSpPr>
          <p:nvPr>
            <p:ph type="title"/>
          </p:nvPr>
        </p:nvSpPr>
        <p:spPr>
          <a:xfrm>
            <a:off x="429767" y="320040"/>
            <a:ext cx="4573413" cy="932688"/>
          </a:xfrm>
        </p:spPr>
        <p:txBody>
          <a:bodyPr vert="horz" lIns="91440" tIns="45720" rIns="91440" bIns="45720" rtlCol="0" anchor="b">
            <a:normAutofit/>
          </a:bodyPr>
          <a:lstStyle/>
          <a:p>
            <a:r>
              <a:rPr lang="en-US" sz="3000" b="0" kern="1200">
                <a:latin typeface="+mj-lt"/>
                <a:ea typeface="+mj-ea"/>
                <a:cs typeface="+mj-cs"/>
              </a:rPr>
              <a:t>Prompt Engineering Drives Clear AI Results</a:t>
            </a:r>
          </a:p>
        </p:txBody>
      </p:sp>
      <p:sp>
        <p:nvSpPr>
          <p:cNvPr id="5" name="TextBox 4">
            <a:extLst>
              <a:ext uri="{FF2B5EF4-FFF2-40B4-BE49-F238E27FC236}">
                <a16:creationId xmlns:a16="http://schemas.microsoft.com/office/drawing/2014/main" id="{56DB0248-C360-460E-A97E-98A860772E2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1380744"/>
            <a:ext cx="4573413"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Importance of Clear Prompts</a:t>
            </a:r>
          </a:p>
          <a:p>
            <a:pPr marL="0" lvl="1" indent="0">
              <a:spcBef>
                <a:spcPts val="1000"/>
              </a:spcBef>
              <a:spcAft>
                <a:spcPts val="600"/>
              </a:spcAft>
              <a:buFont typeface="Arial" panose="020B0604020202020204" pitchFamily="34" charset="0"/>
              <a:buNone/>
            </a:pPr>
            <a:r>
              <a:rPr lang="en-US" sz="1400"/>
              <a:t>Clear prompts help AI models correctly interpret tasks and deliver accurate responses.</a:t>
            </a:r>
          </a:p>
          <a:p>
            <a:pPr marL="0" indent="0">
              <a:spcBef>
                <a:spcPts val="2500"/>
              </a:spcBef>
              <a:spcAft>
                <a:spcPts val="600"/>
              </a:spcAft>
              <a:buFont typeface="Arial" panose="020B0604020202020204" pitchFamily="34" charset="0"/>
              <a:buNone/>
            </a:pPr>
            <a:r>
              <a:rPr lang="en-US" sz="1400" b="1"/>
              <a:t>Meeting User Expectations</a:t>
            </a:r>
          </a:p>
          <a:p>
            <a:pPr marL="0" lvl="1" indent="0">
              <a:spcBef>
                <a:spcPts val="1000"/>
              </a:spcBef>
              <a:spcAft>
                <a:spcPts val="600"/>
              </a:spcAft>
              <a:buFont typeface="Arial" panose="020B0604020202020204" pitchFamily="34" charset="0"/>
              <a:buNone/>
            </a:pPr>
            <a:r>
              <a:rPr lang="en-US" sz="1400"/>
              <a:t>Well-designed prompts align AI outputs with user needs, enhancing satisfaction and reliability.</a:t>
            </a:r>
          </a:p>
        </p:txBody>
      </p:sp>
      <p:pic>
        <p:nvPicPr>
          <p:cNvPr id="4" name="Content Placeholder 3" descr="Businesswoman at the office. Shadow DOF. Developed from RAW; retouched with special care and attention; Small amount of grain added for best final impression. 16 bit Adobe RGB color profile.">
            <a:extLst>
              <a:ext uri="{FF2B5EF4-FFF2-40B4-BE49-F238E27FC236}">
                <a16:creationId xmlns:a16="http://schemas.microsoft.com/office/drawing/2014/main" id="{84BBFC3A-CC83-40B9-8607-3DCD0782F25B}"/>
              </a:ext>
            </a:extLst>
          </p:cNvPr>
          <p:cNvPicPr>
            <a:picLocks noGrp="1" noChangeAspect="1"/>
          </p:cNvPicPr>
          <p:nvPr>
            <p:ph type="pic" sz="quarter" idx="13"/>
          </p:nvPr>
        </p:nvPicPr>
        <p:blipFill>
          <a:blip r:embed="rId3"/>
          <a:srcRect l="3954" r="29953" b="-2"/>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4204880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2C582-D6F0-540E-913F-DF98DDE6F0E4}"/>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a:latin typeface="+mj-lt"/>
                <a:ea typeface="+mj-ea"/>
                <a:cs typeface="+mj-cs"/>
              </a:rPr>
              <a:t>Crucial for Building Effective AWS-Powered AI Solutions</a:t>
            </a:r>
          </a:p>
        </p:txBody>
      </p:sp>
      <p:sp>
        <p:nvSpPr>
          <p:cNvPr id="5" name="TextBox 4">
            <a:extLst>
              <a:ext uri="{FF2B5EF4-FFF2-40B4-BE49-F238E27FC236}">
                <a16:creationId xmlns:a16="http://schemas.microsoft.com/office/drawing/2014/main" id="{15E02443-8B04-4444-91A8-0177834D9F4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spcBef>
                <a:spcPts val="2500"/>
              </a:spcBef>
              <a:spcAft>
                <a:spcPts val="600"/>
              </a:spcAft>
              <a:buNone/>
            </a:pPr>
            <a:r>
              <a:rPr lang="en-US" sz="1400" b="1"/>
              <a:t>Maximizing AWS AI Potential</a:t>
            </a:r>
          </a:p>
          <a:p>
            <a:pPr marL="0" lvl="1" indent="0">
              <a:spcBef>
                <a:spcPts val="1000"/>
              </a:spcBef>
              <a:spcAft>
                <a:spcPts val="600"/>
              </a:spcAft>
              <a:buNone/>
            </a:pPr>
            <a:r>
              <a:rPr lang="en-US" sz="1400"/>
              <a:t>Prompt engineering enhances the effectiveness of AWS AI and ML services through precise user inputs.</a:t>
            </a:r>
          </a:p>
          <a:p>
            <a:pPr marL="0" indent="0">
              <a:spcBef>
                <a:spcPts val="2500"/>
              </a:spcBef>
              <a:spcAft>
                <a:spcPts val="600"/>
              </a:spcAft>
              <a:buNone/>
            </a:pPr>
            <a:r>
              <a:rPr lang="en-US" sz="1400" b="1"/>
              <a:t>Interacting with Large Language Models</a:t>
            </a:r>
          </a:p>
          <a:p>
            <a:pPr marL="0" lvl="1" indent="0">
              <a:spcBef>
                <a:spcPts val="1000"/>
              </a:spcBef>
              <a:spcAft>
                <a:spcPts val="600"/>
              </a:spcAft>
              <a:buNone/>
            </a:pPr>
            <a:r>
              <a:rPr lang="en-US" sz="1400"/>
              <a:t>Precise prompts enable better communication with large language models, improving AI tool performance.</a:t>
            </a:r>
          </a:p>
        </p:txBody>
      </p:sp>
      <p:pic>
        <p:nvPicPr>
          <p:cNvPr id="4" name="Content Placeholder 3" descr="Sun on blue sky with clouds">
            <a:extLst>
              <a:ext uri="{FF2B5EF4-FFF2-40B4-BE49-F238E27FC236}">
                <a16:creationId xmlns:a16="http://schemas.microsoft.com/office/drawing/2014/main" id="{57411976-1733-45C4-B6F7-9AA381304C97}"/>
              </a:ext>
            </a:extLst>
          </p:cNvPr>
          <p:cNvPicPr>
            <a:picLocks noGrp="1" noChangeAspect="1"/>
          </p:cNvPicPr>
          <p:nvPr>
            <p:ph idx="1"/>
          </p:nvPr>
        </p:nvPicPr>
        <p:blipFill>
          <a:blip r:embed="rId3"/>
          <a:stretch>
            <a:fillRect/>
          </a:stretch>
        </p:blipFill>
        <p:spPr>
          <a:xfrm>
            <a:off x="5136995" y="1271624"/>
            <a:ext cx="6466741" cy="4316549"/>
          </a:xfrm>
          <a:prstGeom prst="rect">
            <a:avLst/>
          </a:prstGeom>
          <a:noFill/>
        </p:spPr>
      </p:pic>
    </p:spTree>
    <p:extLst>
      <p:ext uri="{BB962C8B-B14F-4D97-AF65-F5344CB8AC3E}">
        <p14:creationId xmlns:p14="http://schemas.microsoft.com/office/powerpoint/2010/main" val="450127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CCDF-DA1D-2460-6327-4A61C13FC9E0}"/>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3000" b="0" kern="1200">
                <a:latin typeface="+mj-lt"/>
                <a:ea typeface="+mj-ea"/>
                <a:cs typeface="+mj-cs"/>
              </a:rPr>
              <a:t>Relevant Image: AI Thought Cloud over AWS Infrastructure</a:t>
            </a:r>
          </a:p>
        </p:txBody>
      </p:sp>
      <p:pic>
        <p:nvPicPr>
          <p:cNvPr id="4" name="Content Placeholder 3" descr="Cloud Computing and Network Concept with copy space">
            <a:extLst>
              <a:ext uri="{FF2B5EF4-FFF2-40B4-BE49-F238E27FC236}">
                <a16:creationId xmlns:a16="http://schemas.microsoft.com/office/drawing/2014/main" id="{CEDE28C3-9B9D-4734-9442-B6ABAA18183B}"/>
              </a:ext>
            </a:extLst>
          </p:cNvPr>
          <p:cNvPicPr>
            <a:picLocks noGrp="1" noChangeAspect="1"/>
          </p:cNvPicPr>
          <p:nvPr>
            <p:ph type="pic" sz="quarter" idx="13"/>
          </p:nvPr>
        </p:nvPicPr>
        <p:blipFill>
          <a:blip r:embed="rId3"/>
          <a:srcRect l="20065" r="1"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370C88ED-5077-4314-9447-484FC16613D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None/>
            </a:pPr>
            <a:r>
              <a:rPr lang="en-US" sz="1400" b="1"/>
              <a:t>AI and Cloud Synergy</a:t>
            </a:r>
          </a:p>
          <a:p>
            <a:pPr marL="0" lvl="1" indent="0">
              <a:spcBef>
                <a:spcPts val="1000"/>
              </a:spcBef>
              <a:spcAft>
                <a:spcPts val="600"/>
              </a:spcAft>
              <a:buNone/>
            </a:pPr>
            <a:r>
              <a:rPr lang="en-US" sz="1400"/>
              <a:t>AI concepts integrated with cloud infrastructure enable advanced smart applications through prompt engineering.</a:t>
            </a:r>
          </a:p>
          <a:p>
            <a:pPr marL="0" indent="0">
              <a:spcBef>
                <a:spcPts val="2500"/>
              </a:spcBef>
              <a:spcAft>
                <a:spcPts val="600"/>
              </a:spcAft>
              <a:buNone/>
            </a:pPr>
            <a:r>
              <a:rPr lang="en-US" sz="1400" b="1"/>
              <a:t>Cloud-Based AI Services</a:t>
            </a:r>
          </a:p>
          <a:p>
            <a:pPr marL="0" lvl="1" indent="0">
              <a:spcBef>
                <a:spcPts val="1000"/>
              </a:spcBef>
              <a:spcAft>
                <a:spcPts val="600"/>
              </a:spcAft>
              <a:buNone/>
            </a:pPr>
            <a:r>
              <a:rPr lang="en-US" sz="1400"/>
              <a:t>Cloud platforms provide scalable AI services that power intelligent applications and data processing.</a:t>
            </a:r>
          </a:p>
        </p:txBody>
      </p:sp>
    </p:spTree>
    <p:extLst>
      <p:ext uri="{BB962C8B-B14F-4D97-AF65-F5344CB8AC3E}">
        <p14:creationId xmlns:p14="http://schemas.microsoft.com/office/powerpoint/2010/main" val="3419275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3042</Words>
  <Application>Microsoft Office PowerPoint</Application>
  <PresentationFormat>Widescreen</PresentationFormat>
  <Paragraphs>284</Paragraphs>
  <Slides>43</Slides>
  <Notes>43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Aptos</vt:lpstr>
      <vt:lpstr>Arial</vt:lpstr>
      <vt:lpstr>Neue Haas Grotesk Text Pro</vt:lpstr>
      <vt:lpstr>DuneVTI</vt:lpstr>
      <vt:lpstr>Mastering Foundations of Prompt Engineering with AWS: A Comprehensive Guide to Building Smart AI Applications</vt:lpstr>
      <vt:lpstr>Course Agenda</vt:lpstr>
      <vt:lpstr>Title Slide: Course Overview</vt:lpstr>
      <vt:lpstr>Course Name and Subtitle Displayed Boldly</vt:lpstr>
      <vt:lpstr>Modern AWS + AI-Themed Background Imagery</vt:lpstr>
      <vt:lpstr>Introduction: The Importance of Prompt Engineering</vt:lpstr>
      <vt:lpstr>Prompt Engineering Drives Clear AI Results</vt:lpstr>
      <vt:lpstr>Crucial for Building Effective AWS-Powered AI Solutions</vt:lpstr>
      <vt:lpstr>Relevant Image: AI Thought Cloud over AWS Infrastructure</vt:lpstr>
      <vt:lpstr>Learning Objectives: What You Will Gain</vt:lpstr>
      <vt:lpstr>Craft Clearer, More Efficient Prompts</vt:lpstr>
      <vt:lpstr>Build Smarter, More Reliable AI Applications</vt:lpstr>
      <vt:lpstr>AWS Branding Visual: Simplified Path to Mastery</vt:lpstr>
      <vt:lpstr>What Is Prompt Engineering?</vt:lpstr>
      <vt:lpstr>Designing and Refining Instructions for AI Models</vt:lpstr>
      <vt:lpstr>Simple Diagram: User → Prompt → AI → Output</vt:lpstr>
      <vt:lpstr>Role of AWS in AI Development</vt:lpstr>
      <vt:lpstr>AWS Provides Scalable Cloud Services for LLMs</vt:lpstr>
      <vt:lpstr>AI/ML Tools Streamline Prompt Engineering</vt:lpstr>
      <vt:lpstr>Visual: AWS Cloud Icons with AI Nodes</vt:lpstr>
      <vt:lpstr>Best Practice 1: Be Specific and Clear</vt:lpstr>
      <vt:lpstr>Clear Prompts Guide Accurate AI Responses</vt:lpstr>
      <vt:lpstr>Example: 'List 3 Cloud Benefits'</vt:lpstr>
      <vt:lpstr>Image: Magnifying Glass over Prompt Text</vt:lpstr>
      <vt:lpstr>Best Practice 2: Use Concise Structure</vt:lpstr>
      <vt:lpstr>Break Complex Tasks Into Simple Steps</vt:lpstr>
      <vt:lpstr>Visual: Task Broken Into Boxes</vt:lpstr>
      <vt:lpstr>Best Practice 3: Provide Context</vt:lpstr>
      <vt:lpstr>Background Info Boosts AI Relevance</vt:lpstr>
      <vt:lpstr>Illustration: Prompt Surrounded by Context Bubbles</vt:lpstr>
      <vt:lpstr>Best Practice 4: Define Output Format</vt:lpstr>
      <vt:lpstr>State if You Want a List, Paragraph, or Q&amp;A</vt:lpstr>
      <vt:lpstr>Image: Output Format Icons</vt:lpstr>
      <vt:lpstr>Best Practice 5: Test and Iterate</vt:lpstr>
      <vt:lpstr>Test, Analyze, and Refine Prompts</vt:lpstr>
      <vt:lpstr>Cycle Diagram: Prompt → Output → Adjust</vt:lpstr>
      <vt:lpstr>Best Practice 6: Avoid Bias &amp; Offensive Language</vt:lpstr>
      <vt:lpstr>Craft Ethical, Inclusive Prompts</vt:lpstr>
      <vt:lpstr>Image: Ethical AI Scales Graphic</vt:lpstr>
      <vt:lpstr>Best Practice 7: Keep Prompts Efficient Length</vt:lpstr>
      <vt:lpstr>Short and Focused Prompts Improve Results</vt:lpstr>
      <vt:lpstr>Visual: Balanced Scale with Prompt Text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Sisovin Chieng</dc:creator>
  <cp:lastModifiedBy>Sisovin Chieng</cp:lastModifiedBy>
  <cp:revision>1</cp:revision>
  <dcterms:created xsi:type="dcterms:W3CDTF">2025-11-08T05:27:54Z</dcterms:created>
  <dcterms:modified xsi:type="dcterms:W3CDTF">2025-11-08T05:28:34Z</dcterms:modified>
</cp:coreProperties>
</file>